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3"/>
  </p:notesMasterIdLst>
  <p:sldIdLst>
    <p:sldId id="278" r:id="rId5"/>
    <p:sldId id="294" r:id="rId6"/>
    <p:sldId id="279" r:id="rId7"/>
    <p:sldId id="280" r:id="rId8"/>
    <p:sldId id="295" r:id="rId9"/>
    <p:sldId id="281" r:id="rId10"/>
    <p:sldId id="347" r:id="rId11"/>
    <p:sldId id="283" r:id="rId12"/>
    <p:sldId id="296" r:id="rId13"/>
    <p:sldId id="326" r:id="rId14"/>
    <p:sldId id="351" r:id="rId15"/>
    <p:sldId id="327" r:id="rId16"/>
    <p:sldId id="348" r:id="rId17"/>
    <p:sldId id="307" r:id="rId18"/>
    <p:sldId id="328" r:id="rId19"/>
    <p:sldId id="329" r:id="rId20"/>
    <p:sldId id="330" r:id="rId21"/>
    <p:sldId id="331" r:id="rId22"/>
    <p:sldId id="349" r:id="rId23"/>
    <p:sldId id="309" r:id="rId24"/>
    <p:sldId id="332" r:id="rId25"/>
    <p:sldId id="333" r:id="rId26"/>
    <p:sldId id="334" r:id="rId27"/>
    <p:sldId id="335" r:id="rId28"/>
    <p:sldId id="336" r:id="rId29"/>
    <p:sldId id="337" r:id="rId30"/>
    <p:sldId id="340" r:id="rId31"/>
    <p:sldId id="338" r:id="rId32"/>
    <p:sldId id="341" r:id="rId33"/>
    <p:sldId id="342" r:id="rId34"/>
    <p:sldId id="343" r:id="rId35"/>
    <p:sldId id="344" r:id="rId36"/>
    <p:sldId id="345" r:id="rId37"/>
    <p:sldId id="346" r:id="rId38"/>
    <p:sldId id="350" r:id="rId39"/>
    <p:sldId id="285" r:id="rId40"/>
    <p:sldId id="317" r:id="rId41"/>
    <p:sldId id="293" r:id="rId4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78" userDrawn="1">
          <p15:clr>
            <a:srgbClr val="A4A3A4"/>
          </p15:clr>
        </p15:guide>
        <p15:guide id="3" orient="horz" pos="2616" userDrawn="1">
          <p15:clr>
            <a:srgbClr val="A4A3A4"/>
          </p15:clr>
        </p15:guide>
        <p15:guide id="4" orient="horz" pos="3247" userDrawn="1">
          <p15:clr>
            <a:srgbClr val="A4A3A4"/>
          </p15:clr>
        </p15:guide>
        <p15:guide id="5" pos="6895" userDrawn="1">
          <p15:clr>
            <a:srgbClr val="A4A3A4"/>
          </p15:clr>
        </p15:guide>
        <p15:guide id="6" orient="horz" pos="2160" userDrawn="1">
          <p15:clr>
            <a:srgbClr val="A4A3A4"/>
          </p15:clr>
        </p15:guide>
        <p15:guide id="7" orient="horz" pos="4004" userDrawn="1">
          <p15:clr>
            <a:srgbClr val="A4A3A4"/>
          </p15:clr>
        </p15:guide>
        <p15:guide id="8" orient="horz" pos="1075" userDrawn="1">
          <p15:clr>
            <a:srgbClr val="A4A3A4"/>
          </p15:clr>
        </p15:guide>
        <p15:guide id="9" orient="horz" pos="2316" userDrawn="1">
          <p15:clr>
            <a:srgbClr val="A4A3A4"/>
          </p15:clr>
        </p15:guide>
        <p15:guide id="10" orient="horz" pos="1454" userDrawn="1">
          <p15:clr>
            <a:srgbClr val="A4A3A4"/>
          </p15:clr>
        </p15:guide>
        <p15:guide id="11" pos="7655" userDrawn="1">
          <p15:clr>
            <a:srgbClr val="A4A3A4"/>
          </p15:clr>
        </p15:guide>
        <p15:guide id="12" pos="6696" userDrawn="1">
          <p15:clr>
            <a:srgbClr val="A4A3A4"/>
          </p15:clr>
        </p15:guide>
        <p15:guide id="13" pos="973" userDrawn="1">
          <p15:clr>
            <a:srgbClr val="A4A3A4"/>
          </p15:clr>
        </p15:guide>
        <p15:guide id="14" pos="1584" userDrawn="1">
          <p15:clr>
            <a:srgbClr val="A4A3A4"/>
          </p15:clr>
        </p15:guide>
        <p15:guide id="15" pos="2159" userDrawn="1">
          <p15:clr>
            <a:srgbClr val="A4A3A4"/>
          </p15:clr>
        </p15:guide>
        <p15:guide id="16" pos="2769" userDrawn="1">
          <p15:clr>
            <a:srgbClr val="A4A3A4"/>
          </p15:clr>
        </p15:guide>
        <p15:guide id="17" pos="3288" userDrawn="1">
          <p15:clr>
            <a:srgbClr val="A4A3A4"/>
          </p15:clr>
        </p15:guide>
        <p15:guide id="18" pos="4018" userDrawn="1">
          <p15:clr>
            <a:srgbClr val="A4A3A4"/>
          </p15:clr>
        </p15:guide>
        <p15:guide id="19" pos="4392" userDrawn="1">
          <p15:clr>
            <a:srgbClr val="A4A3A4"/>
          </p15:clr>
        </p15:guide>
        <p15:guide id="20" pos="4914" userDrawn="1">
          <p15:clr>
            <a:srgbClr val="A4A3A4"/>
          </p15:clr>
        </p15:guide>
        <p15:guide id="21" pos="5544" userDrawn="1">
          <p15:clr>
            <a:srgbClr val="A4A3A4"/>
          </p15:clr>
        </p15:guide>
        <p15:guide id="22" pos="6062" userDrawn="1">
          <p15:clr>
            <a:srgbClr val="A4A3A4"/>
          </p15:clr>
        </p15:guide>
        <p15:guide id="23" orient="horz" pos="2478" userDrawn="1">
          <p15:clr>
            <a:srgbClr val="A4A3A4"/>
          </p15:clr>
        </p15:guide>
        <p15:guide id="24" orient="horz" pos="960" userDrawn="1">
          <p15:clr>
            <a:srgbClr val="A4A3A4"/>
          </p15:clr>
        </p15:guide>
        <p15:guide id="25" pos="5292" userDrawn="1">
          <p15:clr>
            <a:srgbClr val="A4A3A4"/>
          </p15:clr>
        </p15:guide>
        <p15:guide id="26" pos="729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BE8A"/>
    <a:srgbClr val="FDFBF6"/>
    <a:srgbClr val="D4D593"/>
    <a:srgbClr val="202C8F"/>
    <a:srgbClr val="AAC4E9"/>
    <a:srgbClr val="F5CDCE"/>
    <a:srgbClr val="DF8C8C"/>
    <a:srgbClr val="E6F0FE"/>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20" autoAdjust="0"/>
    <p:restoredTop sz="94609" autoAdjust="0"/>
  </p:normalViewPr>
  <p:slideViewPr>
    <p:cSldViewPr snapToGrid="0" snapToObjects="1" showGuides="1">
      <p:cViewPr varScale="1">
        <p:scale>
          <a:sx n="79" d="100"/>
          <a:sy n="79" d="100"/>
        </p:scale>
        <p:origin x="51" y="231"/>
      </p:cViewPr>
      <p:guideLst>
        <p:guide/>
        <p:guide pos="478"/>
        <p:guide orient="horz" pos="2616"/>
        <p:guide orient="horz" pos="3247"/>
        <p:guide pos="6895"/>
        <p:guide orient="horz" pos="2160"/>
        <p:guide orient="horz" pos="4004"/>
        <p:guide orient="horz" pos="1075"/>
        <p:guide orient="horz" pos="2316"/>
        <p:guide orient="horz" pos="1454"/>
        <p:guide pos="7655"/>
        <p:guide pos="6696"/>
        <p:guide pos="973"/>
        <p:guide pos="1584"/>
        <p:guide pos="2159"/>
        <p:guide pos="2769"/>
        <p:guide pos="3288"/>
        <p:guide pos="4018"/>
        <p:guide pos="4392"/>
        <p:guide pos="4914"/>
        <p:guide pos="5544"/>
        <p:guide pos="6062"/>
        <p:guide orient="horz" pos="2478"/>
        <p:guide orient="horz" pos="960"/>
        <p:guide pos="5292"/>
        <p:guide pos="729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9" Type="http://schemas.openxmlformats.org/officeDocument/2006/relationships/slide" Target="slides/slide35.xml" /><Relationship Id="rId3" Type="http://schemas.openxmlformats.org/officeDocument/2006/relationships/customXml" Target="../customXml/item3.xml" /><Relationship Id="rId21" Type="http://schemas.openxmlformats.org/officeDocument/2006/relationships/slide" Target="slides/slide17.xml" /><Relationship Id="rId34" Type="http://schemas.openxmlformats.org/officeDocument/2006/relationships/slide" Target="slides/slide30.xml" /><Relationship Id="rId42" Type="http://schemas.openxmlformats.org/officeDocument/2006/relationships/slide" Target="slides/slide38.xml" /><Relationship Id="rId47" Type="http://schemas.openxmlformats.org/officeDocument/2006/relationships/tableStyles" Target="tableStyle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slide" Target="slides/slide29.xml" /><Relationship Id="rId38" Type="http://schemas.openxmlformats.org/officeDocument/2006/relationships/slide" Target="slides/slide34.xml" /><Relationship Id="rId46" Type="http://schemas.openxmlformats.org/officeDocument/2006/relationships/theme" Target="theme/theme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41" Type="http://schemas.openxmlformats.org/officeDocument/2006/relationships/slide" Target="slides/slide37.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slide" Target="slides/slide28.xml" /><Relationship Id="rId37" Type="http://schemas.openxmlformats.org/officeDocument/2006/relationships/slide" Target="slides/slide33.xml" /><Relationship Id="rId40" Type="http://schemas.openxmlformats.org/officeDocument/2006/relationships/slide" Target="slides/slide36.xml" /><Relationship Id="rId45" Type="http://schemas.openxmlformats.org/officeDocument/2006/relationships/viewProps" Target="viewProp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36" Type="http://schemas.openxmlformats.org/officeDocument/2006/relationships/slide" Target="slides/slide32.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slide" Target="slides/slide27.xml" /><Relationship Id="rId44" Type="http://schemas.openxmlformats.org/officeDocument/2006/relationships/presProps" Target="presProp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35" Type="http://schemas.openxmlformats.org/officeDocument/2006/relationships/slide" Target="slides/slide31.xml" /><Relationship Id="rId43" Type="http://schemas.openxmlformats.org/officeDocument/2006/relationships/notesMaster" Target="notesMasters/notesMaster1.xml" /></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 /><Relationship Id="rId2" Type="http://schemas.microsoft.com/office/2011/relationships/chartColorStyle" Target="colors1.xml" /><Relationship Id="rId1" Type="http://schemas.microsoft.com/office/2011/relationships/chartStyle" Target="style1.xml" /></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 /><Relationship Id="rId2" Type="http://schemas.microsoft.com/office/2011/relationships/chartColorStyle" Target="colors2.xml" /><Relationship Id="rId1" Type="http://schemas.microsoft.com/office/2011/relationships/chartStyle" Target="style2.xml" /></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 /><Relationship Id="rId2" Type="http://schemas.microsoft.com/office/2011/relationships/chartColorStyle" Target="colors3.xml" /><Relationship Id="rId1" Type="http://schemas.microsoft.com/office/2011/relationships/chartStyle" Target="style3.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825695417250301E-2"/>
          <c:y val="3.4334763948497903E-2"/>
          <c:w val="0.93716586935650903"/>
          <c:h val="0.81879895914298295"/>
        </c:manualLayout>
      </c:layout>
      <c:barChart>
        <c:barDir val="bar"/>
        <c:grouping val="clustered"/>
        <c:varyColors val="0"/>
        <c:ser>
          <c:idx val="0"/>
          <c:order val="0"/>
          <c:tx>
            <c:strRef>
              <c:f>Sheet1!$B$1</c:f>
              <c:strCache>
                <c:ptCount val="1"/>
                <c:pt idx="0">
                  <c:v>Series 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8A51-44C0-8B45-049AEDB4D2A5}"/>
            </c:ext>
          </c:extLst>
        </c:ser>
        <c:ser>
          <c:idx val="1"/>
          <c:order val="1"/>
          <c:tx>
            <c:strRef>
              <c:f>Sheet1!$C$1</c:f>
              <c:strCache>
                <c:ptCount val="1"/>
                <c:pt idx="0">
                  <c:v>Series 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2.8</c:v>
                </c:pt>
                <c:pt idx="1">
                  <c:v>1.8</c:v>
                </c:pt>
                <c:pt idx="2">
                  <c:v>4.4000000000000004</c:v>
                </c:pt>
                <c:pt idx="3">
                  <c:v>2.4</c:v>
                </c:pt>
              </c:numCache>
            </c:numRef>
          </c:val>
          <c:extLst>
            <c:ext xmlns:c16="http://schemas.microsoft.com/office/drawing/2014/chart" uri="{C3380CC4-5D6E-409C-BE32-E72D297353CC}">
              <c16:uniqueId val="{00000001-8A51-44C0-8B45-049AEDB4D2A5}"/>
            </c:ext>
          </c:extLst>
        </c:ser>
        <c:ser>
          <c:idx val="2"/>
          <c:order val="2"/>
          <c:tx>
            <c:strRef>
              <c:f>Sheet1!$D$1</c:f>
              <c:strCache>
                <c:ptCount val="1"/>
                <c:pt idx="0">
                  <c:v>Series 1</c:v>
                </c:pt>
              </c:strCache>
            </c:strRef>
          </c:tx>
          <c:spPr>
            <a:solidFill>
              <a:schemeClr val="accent1"/>
            </a:solidFill>
            <a:ln>
              <a:noFill/>
            </a:ln>
            <a:effectLst/>
          </c:spPr>
          <c:invertIfNegative val="0"/>
          <c:dPt>
            <c:idx val="3"/>
            <c:invertIfNegative val="0"/>
            <c:bubble3D val="0"/>
            <c:spPr>
              <a:solidFill>
                <a:schemeClr val="accent1"/>
              </a:solidFill>
              <a:ln>
                <a:noFill/>
              </a:ln>
              <a:effectLst>
                <a:softEdge rad="0"/>
              </a:effectLst>
            </c:spPr>
            <c:extLst>
              <c:ext xmlns:c16="http://schemas.microsoft.com/office/drawing/2014/chart" uri="{C3380CC4-5D6E-409C-BE32-E72D297353CC}">
                <c16:uniqueId val="{00000003-8A51-44C0-8B45-049AEDB4D2A5}"/>
              </c:ext>
            </c:extLst>
          </c:dPt>
          <c:dLbls>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Sheet1!$D$2:$D$5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4-8A51-44C0-8B45-049AEDB4D2A5}"/>
            </c:ext>
          </c:extLst>
        </c:ser>
        <c:dLbls>
          <c:showLegendKey val="0"/>
          <c:showVal val="1"/>
          <c:showCatName val="0"/>
          <c:showSerName val="0"/>
          <c:showPercent val="0"/>
          <c:showBubbleSize val="0"/>
        </c:dLbls>
        <c:gapWidth val="182"/>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rgbClr val="202C8F"/>
            </a:solidFill>
            <a:round/>
          </a:ln>
          <a:effectLst/>
        </c:spPr>
        <c:txPr>
          <a:bodyPr rot="-60000000" spcFirstLastPara="1" vertOverflow="ellipsis" vert="horz" wrap="square" anchor="ctr" anchorCtr="1"/>
          <a:lstStyle/>
          <a:p>
            <a:pPr>
              <a:defRPr lang="en-US" sz="1195"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solidFill>
                <a:schemeClr val="tx1">
                  <a:lumMod val="15000"/>
                  <a:lumOff val="85000"/>
                </a:schemeClr>
              </a:soli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lang="en-US" sz="1195"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1195"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legend>
    <c:plotVisOnly val="1"/>
    <c:dispBlanksAs val="gap"/>
    <c:showDLblsOverMax val="0"/>
  </c:chart>
  <c:spPr>
    <a:noFill/>
    <a:ln>
      <a:noFill/>
    </a:ln>
    <a:effectLst/>
  </c:spPr>
  <c:txPr>
    <a:bodyPr/>
    <a:lstStyle/>
    <a:p>
      <a:pPr>
        <a:defRPr lang="en-US"/>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825695417250301E-2"/>
          <c:y val="3.4334763948497903E-2"/>
          <c:w val="0.93716586935650903"/>
          <c:h val="0.81879895914298295"/>
        </c:manualLayout>
      </c:layout>
      <c:barChart>
        <c:barDir val="bar"/>
        <c:grouping val="clustered"/>
        <c:varyColors val="0"/>
        <c:ser>
          <c:idx val="0"/>
          <c:order val="0"/>
          <c:tx>
            <c:strRef>
              <c:f>Sheet1!$B$1</c:f>
              <c:strCache>
                <c:ptCount val="1"/>
                <c:pt idx="0">
                  <c:v>Series 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1AAF-4E31-850D-6DA26232077F}"/>
            </c:ext>
          </c:extLst>
        </c:ser>
        <c:ser>
          <c:idx val="1"/>
          <c:order val="1"/>
          <c:tx>
            <c:strRef>
              <c:f>Sheet1!$C$1</c:f>
              <c:strCache>
                <c:ptCount val="1"/>
                <c:pt idx="0">
                  <c:v>Series 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2.8</c:v>
                </c:pt>
                <c:pt idx="1">
                  <c:v>1.8</c:v>
                </c:pt>
                <c:pt idx="2">
                  <c:v>4.4000000000000004</c:v>
                </c:pt>
                <c:pt idx="3">
                  <c:v>2.4</c:v>
                </c:pt>
              </c:numCache>
            </c:numRef>
          </c:val>
          <c:extLst>
            <c:ext xmlns:c16="http://schemas.microsoft.com/office/drawing/2014/chart" uri="{C3380CC4-5D6E-409C-BE32-E72D297353CC}">
              <c16:uniqueId val="{00000001-1AAF-4E31-850D-6DA26232077F}"/>
            </c:ext>
          </c:extLst>
        </c:ser>
        <c:ser>
          <c:idx val="2"/>
          <c:order val="2"/>
          <c:tx>
            <c:strRef>
              <c:f>Sheet1!$D$1</c:f>
              <c:strCache>
                <c:ptCount val="1"/>
                <c:pt idx="0">
                  <c:v>Series 1</c:v>
                </c:pt>
              </c:strCache>
            </c:strRef>
          </c:tx>
          <c:spPr>
            <a:solidFill>
              <a:schemeClr val="accent1"/>
            </a:solidFill>
            <a:ln>
              <a:noFill/>
            </a:ln>
            <a:effectLst/>
          </c:spPr>
          <c:invertIfNegative val="0"/>
          <c:dPt>
            <c:idx val="3"/>
            <c:invertIfNegative val="0"/>
            <c:bubble3D val="0"/>
            <c:spPr>
              <a:solidFill>
                <a:schemeClr val="accent1"/>
              </a:solidFill>
              <a:ln>
                <a:noFill/>
              </a:ln>
              <a:effectLst>
                <a:softEdge rad="0"/>
              </a:effectLst>
            </c:spPr>
            <c:extLst>
              <c:ext xmlns:c16="http://schemas.microsoft.com/office/drawing/2014/chart" uri="{C3380CC4-5D6E-409C-BE32-E72D297353CC}">
                <c16:uniqueId val="{00000003-1AAF-4E31-850D-6DA26232077F}"/>
              </c:ext>
            </c:extLst>
          </c:dPt>
          <c:dLbls>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Sheet1!$D$2:$D$5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4-1AAF-4E31-850D-6DA26232077F}"/>
            </c:ext>
          </c:extLst>
        </c:ser>
        <c:dLbls>
          <c:showLegendKey val="0"/>
          <c:showVal val="1"/>
          <c:showCatName val="0"/>
          <c:showSerName val="0"/>
          <c:showPercent val="0"/>
          <c:showBubbleSize val="0"/>
        </c:dLbls>
        <c:gapWidth val="182"/>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rgbClr val="202C8F"/>
            </a:solidFill>
            <a:round/>
          </a:ln>
          <a:effectLst/>
        </c:spPr>
        <c:txPr>
          <a:bodyPr rot="-60000000" spcFirstLastPara="1" vertOverflow="ellipsis" vert="horz" wrap="square" anchor="ctr" anchorCtr="1"/>
          <a:lstStyle/>
          <a:p>
            <a:pPr>
              <a:defRPr lang="en-US" sz="1195"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solidFill>
                <a:schemeClr val="tx1">
                  <a:lumMod val="15000"/>
                  <a:lumOff val="85000"/>
                </a:schemeClr>
              </a:soli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lang="en-US" sz="1195"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1195"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legend>
    <c:plotVisOnly val="1"/>
    <c:dispBlanksAs val="gap"/>
    <c:showDLblsOverMax val="0"/>
  </c:chart>
  <c:spPr>
    <a:noFill/>
    <a:ln>
      <a:noFill/>
    </a:ln>
    <a:effectLst/>
  </c:spPr>
  <c:txPr>
    <a:bodyPr/>
    <a:lstStyle/>
    <a:p>
      <a:pPr>
        <a:defRPr lang="en-US"/>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825695417250301E-2"/>
          <c:y val="3.4334763948497903E-2"/>
          <c:w val="0.93716586935650903"/>
          <c:h val="0.81879895914298295"/>
        </c:manualLayout>
      </c:layout>
      <c:barChart>
        <c:barDir val="bar"/>
        <c:grouping val="clustered"/>
        <c:varyColors val="0"/>
        <c:ser>
          <c:idx val="0"/>
          <c:order val="0"/>
          <c:tx>
            <c:strRef>
              <c:f>Sheet1!$B$1</c:f>
              <c:strCache>
                <c:ptCount val="1"/>
                <c:pt idx="0">
                  <c:v>Series 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D7A9-467E-B97F-C83A95DED20E}"/>
            </c:ext>
          </c:extLst>
        </c:ser>
        <c:ser>
          <c:idx val="1"/>
          <c:order val="1"/>
          <c:tx>
            <c:strRef>
              <c:f>Sheet1!$C$1</c:f>
              <c:strCache>
                <c:ptCount val="1"/>
                <c:pt idx="0">
                  <c:v>Series 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2.8</c:v>
                </c:pt>
                <c:pt idx="1">
                  <c:v>1.8</c:v>
                </c:pt>
                <c:pt idx="2">
                  <c:v>4.4000000000000004</c:v>
                </c:pt>
                <c:pt idx="3">
                  <c:v>2.4</c:v>
                </c:pt>
              </c:numCache>
            </c:numRef>
          </c:val>
          <c:extLst>
            <c:ext xmlns:c16="http://schemas.microsoft.com/office/drawing/2014/chart" uri="{C3380CC4-5D6E-409C-BE32-E72D297353CC}">
              <c16:uniqueId val="{00000001-D7A9-467E-B97F-C83A95DED20E}"/>
            </c:ext>
          </c:extLst>
        </c:ser>
        <c:ser>
          <c:idx val="2"/>
          <c:order val="2"/>
          <c:tx>
            <c:strRef>
              <c:f>Sheet1!$D$1</c:f>
              <c:strCache>
                <c:ptCount val="1"/>
                <c:pt idx="0">
                  <c:v>Series 1</c:v>
                </c:pt>
              </c:strCache>
            </c:strRef>
          </c:tx>
          <c:spPr>
            <a:solidFill>
              <a:schemeClr val="accent1"/>
            </a:solidFill>
            <a:ln>
              <a:noFill/>
            </a:ln>
            <a:effectLst/>
          </c:spPr>
          <c:invertIfNegative val="0"/>
          <c:dPt>
            <c:idx val="3"/>
            <c:invertIfNegative val="0"/>
            <c:bubble3D val="0"/>
            <c:spPr>
              <a:solidFill>
                <a:schemeClr val="accent1"/>
              </a:solidFill>
              <a:ln>
                <a:noFill/>
              </a:ln>
              <a:effectLst>
                <a:softEdge rad="0"/>
              </a:effectLst>
            </c:spPr>
            <c:extLst>
              <c:ext xmlns:c16="http://schemas.microsoft.com/office/drawing/2014/chart" uri="{C3380CC4-5D6E-409C-BE32-E72D297353CC}">
                <c16:uniqueId val="{00000003-D7A9-467E-B97F-C83A95DED20E}"/>
              </c:ext>
            </c:extLst>
          </c:dPt>
          <c:dLbls>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Sheet1!$D$2:$D$5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4-D7A9-467E-B97F-C83A95DED20E}"/>
            </c:ext>
          </c:extLst>
        </c:ser>
        <c:dLbls>
          <c:showLegendKey val="0"/>
          <c:showVal val="1"/>
          <c:showCatName val="0"/>
          <c:showSerName val="0"/>
          <c:showPercent val="0"/>
          <c:showBubbleSize val="0"/>
        </c:dLbls>
        <c:gapWidth val="182"/>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rgbClr val="202C8F"/>
            </a:solidFill>
            <a:round/>
          </a:ln>
          <a:effectLst/>
        </c:spPr>
        <c:txPr>
          <a:bodyPr rot="-60000000" spcFirstLastPara="1" vertOverflow="ellipsis" vert="horz" wrap="square" anchor="ctr" anchorCtr="1"/>
          <a:lstStyle/>
          <a:p>
            <a:pPr>
              <a:defRPr lang="en-US" sz="1195"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solidFill>
                <a:schemeClr val="tx1">
                  <a:lumMod val="15000"/>
                  <a:lumOff val="85000"/>
                </a:schemeClr>
              </a:soli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lang="en-US" sz="1195"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1195"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legend>
    <c:plotVisOnly val="1"/>
    <c:dispBlanksAs val="gap"/>
    <c:showDLblsOverMax val="0"/>
  </c:chart>
  <c:spPr>
    <a:noFill/>
    <a:ln>
      <a:noFill/>
    </a:ln>
    <a:effectLst/>
  </c:spPr>
  <c:txPr>
    <a:bodyPr/>
    <a:lstStyle/>
    <a:p>
      <a:pPr>
        <a:defRPr lang="en-US"/>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Master" Target="../slideMasters/slideMaster1.xml" /><Relationship Id="rId5" Type="http://schemas.openxmlformats.org/officeDocument/2006/relationships/image" Target="../media/image4.svg" /><Relationship Id="rId4" Type="http://schemas.openxmlformats.org/officeDocument/2006/relationships/image" Target="../media/image3.png"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 /><Relationship Id="rId2" Type="http://schemas.openxmlformats.org/officeDocument/2006/relationships/image" Target="../media/image7.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Master" Target="../slideMasters/slideMaster1.xml" /><Relationship Id="rId5" Type="http://schemas.openxmlformats.org/officeDocument/2006/relationships/image" Target="../media/image4.svg" /><Relationship Id="rId4" Type="http://schemas.openxmlformats.org/officeDocument/2006/relationships/image" Target="../media/image3.png"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18" name="Freeform: Shape 17"/>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b">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chor="t" anchorCtr="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noAutofit/>
          </a:bodyPr>
          <a:lstStyle/>
          <a:p>
            <a:r>
              <a:rPr lang="en-US" dirty="0"/>
              <a:t>Presentation title</a:t>
            </a:r>
          </a:p>
        </p:txBody>
      </p:sp>
      <p:sp>
        <p:nvSpPr>
          <p:cNvPr id="5" name="Slide Number Placeholder 4"/>
          <p:cNvSpPr>
            <a:spLocks noGrp="1"/>
          </p:cNvSpPr>
          <p:nvPr>
            <p:ph type="sldNum" sz="quarter" idx="12"/>
          </p:nvPr>
        </p:nvSpPr>
        <p:spPr/>
        <p:txBody>
          <a:bodyPr>
            <a:noAutofit/>
          </a:bodyPr>
          <a:lstStyle/>
          <a:p>
            <a:fld id="{48F63A3B-78C7-47BE-AE5E-E10140E04643}" type="slidenum">
              <a:rPr lang="en-US" smtClean="0"/>
              <a:t>‹#›</a:t>
            </a:fld>
            <a:endParaRPr lang="en-US" dirty="0"/>
          </a:p>
        </p:txBody>
      </p:sp>
      <p:sp>
        <p:nvSpPr>
          <p:cNvPr id="46" name="Text Placeholder 2"/>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52" name="Text Placeholder 51"/>
          <p:cNvSpPr>
            <a:spLocks noGrp="1"/>
          </p:cNvSpPr>
          <p:nvPr>
            <p:ph type="body" sz="quarter" idx="18"/>
          </p:nvPr>
        </p:nvSpPr>
        <p:spPr>
          <a:xfrm>
            <a:off x="731058"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
        <p:nvSpPr>
          <p:cNvPr id="47" name="Text Placeholder 4"/>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58" name="Text Placeholder 51"/>
          <p:cNvSpPr>
            <a:spLocks noGrp="1"/>
          </p:cNvSpPr>
          <p:nvPr>
            <p:ph type="body" sz="quarter" idx="19"/>
          </p:nvPr>
        </p:nvSpPr>
        <p:spPr>
          <a:xfrm>
            <a:off x="2946630"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
        <p:nvSpPr>
          <p:cNvPr id="48" name="Text Placeholder 4"/>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59" name="Text Placeholder 51"/>
          <p:cNvSpPr>
            <a:spLocks noGrp="1"/>
          </p:cNvSpPr>
          <p:nvPr>
            <p:ph type="body" sz="quarter" idx="20"/>
          </p:nvPr>
        </p:nvSpPr>
        <p:spPr>
          <a:xfrm>
            <a:off x="5162204"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
        <p:nvSpPr>
          <p:cNvPr id="49" name="Text Placeholder 4"/>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60" name="Text Placeholder 51"/>
          <p:cNvSpPr>
            <a:spLocks noGrp="1"/>
          </p:cNvSpPr>
          <p:nvPr>
            <p:ph type="body" sz="quarter" idx="21"/>
          </p:nvPr>
        </p:nvSpPr>
        <p:spPr>
          <a:xfrm>
            <a:off x="7377777"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
        <p:nvSpPr>
          <p:cNvPr id="50" name="Text Placeholder 4"/>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61" name="Text Placeholder 51"/>
          <p:cNvSpPr>
            <a:spLocks noGrp="1"/>
          </p:cNvSpPr>
          <p:nvPr>
            <p:ph type="body" sz="quarter" idx="22"/>
          </p:nvPr>
        </p:nvSpPr>
        <p:spPr>
          <a:xfrm>
            <a:off x="9593349"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noAutofit/>
          </a:bodyPr>
          <a:lstStyle/>
          <a:p>
            <a:pPr lvl="0"/>
            <a:endParaRPr lang="en-US" dirty="0"/>
          </a:p>
        </p:txBody>
      </p:sp>
      <p:sp>
        <p:nvSpPr>
          <p:cNvPr id="26" name="Freeform: Shape 25"/>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6" name="Freeform: Shape 15"/>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2" name="Title 1"/>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
        <p:nvSpPr>
          <p:cNvPr id="30" name="Image 2" descr="preencoded.png"/>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p:cNvSpPr>
            <a:spLocks noGrp="1"/>
          </p:cNvSpPr>
          <p:nvPr>
            <p:ph type="body" sz="quarter" idx="18"/>
          </p:nvPr>
        </p:nvSpPr>
        <p:spPr>
          <a:xfrm>
            <a:off x="685338"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sp>
        <p:nvSpPr>
          <p:cNvPr id="37" name="Text Placeholder 51"/>
          <p:cNvSpPr>
            <a:spLocks noGrp="1"/>
          </p:cNvSpPr>
          <p:nvPr>
            <p:ph type="body" sz="quarter" idx="19"/>
          </p:nvPr>
        </p:nvSpPr>
        <p:spPr>
          <a:xfrm>
            <a:off x="2900911"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sp>
        <p:nvSpPr>
          <p:cNvPr id="38" name="Text Placeholder 51"/>
          <p:cNvSpPr>
            <a:spLocks noGrp="1"/>
          </p:cNvSpPr>
          <p:nvPr>
            <p:ph type="body" sz="quarter" idx="20"/>
          </p:nvPr>
        </p:nvSpPr>
        <p:spPr>
          <a:xfrm>
            <a:off x="5116484"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sp>
        <p:nvSpPr>
          <p:cNvPr id="39" name="Text Placeholder 51"/>
          <p:cNvSpPr>
            <a:spLocks noGrp="1"/>
          </p:cNvSpPr>
          <p:nvPr>
            <p:ph type="body" sz="quarter" idx="21"/>
          </p:nvPr>
        </p:nvSpPr>
        <p:spPr>
          <a:xfrm>
            <a:off x="7332057"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sp>
        <p:nvSpPr>
          <p:cNvPr id="40" name="Text Placeholder 51"/>
          <p:cNvSpPr>
            <a:spLocks noGrp="1"/>
          </p:cNvSpPr>
          <p:nvPr>
            <p:ph type="body" sz="quarter" idx="22"/>
          </p:nvPr>
        </p:nvSpPr>
        <p:spPr>
          <a:xfrm>
            <a:off x="9547629"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cxnSp>
        <p:nvCxnSpPr>
          <p:cNvPr id="42" name="Straight Connector 41"/>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1703311" y="-2784"/>
            <a:ext cx="1734410" cy="5167313"/>
          </a:xfrm>
          <a:prstGeom prst="rect">
            <a:avLst/>
          </a:prstGeom>
        </p:spPr>
      </p:pic>
      <p:sp>
        <p:nvSpPr>
          <p:cNvPr id="39" name="Freeform: Shape 38"/>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p:cNvPicPr>
            <a:picLocks noChangeAspect="1"/>
          </p:cNvPicPr>
          <p:nvPr userDrawn="1"/>
        </p:nvPicPr>
        <p:blipFill>
          <a:blip r:embed="rId4" cstate="screen">
            <a:extLst>
              <a:ext uri="{96DAC541-7B7A-43D3-8B79-37D633B846F1}">
                <asvg:svgBlip xmlns:asvg="http://schemas.microsoft.com/office/drawing/2016/SVG/main" r:embed="rId5"/>
              </a:ext>
            </a:extLst>
          </a:blip>
          <a:srcRect/>
          <a:stretch>
            <a:fill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b" anchorCtr="0">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b" anchorCtr="0">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noAutofit/>
          </a:bodyPr>
          <a:lstStyle/>
          <a:p>
            <a:r>
              <a:rPr lang="en-US" dirty="0"/>
              <a:t>Presentation title</a:t>
            </a:r>
          </a:p>
        </p:txBody>
      </p:sp>
      <p:sp>
        <p:nvSpPr>
          <p:cNvPr id="5" name="Slide Number Placeholder 4"/>
          <p:cNvSpPr>
            <a:spLocks noGrp="1"/>
          </p:cNvSpPr>
          <p:nvPr>
            <p:ph type="sldNum" sz="quarter" idx="12"/>
          </p:nvPr>
        </p:nvSpPr>
        <p:spPr/>
        <p:txBody>
          <a:bodyPr>
            <a:noAutofit/>
          </a:bodyPr>
          <a:lstStyle/>
          <a:p>
            <a:fld id="{48F63A3B-78C7-47BE-AE5E-E10140E04643}" type="slidenum">
              <a:rPr lang="en-US" smtClean="0"/>
              <a:t>‹#›</a:t>
            </a:fld>
            <a:endParaRPr lang="en-US" dirty="0"/>
          </a:p>
        </p:txBody>
      </p:sp>
      <p:sp>
        <p:nvSpPr>
          <p:cNvPr id="46" name="Text Placeholder 2"/>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52" name="Text Placeholder 51"/>
          <p:cNvSpPr>
            <a:spLocks noGrp="1"/>
          </p:cNvSpPr>
          <p:nvPr>
            <p:ph type="body" sz="quarter" idx="18"/>
          </p:nvPr>
        </p:nvSpPr>
        <p:spPr>
          <a:xfrm>
            <a:off x="992124" y="3950208"/>
            <a:ext cx="2770632" cy="2206752"/>
          </a:xfrm>
          <a:noFill/>
        </p:spPr>
        <p:txBody>
          <a:bodyPr lIns="91440" rIns="91440" anchor="t">
            <a:normAutofit/>
          </a:bodyPr>
          <a:lstStyle>
            <a:lvl1pPr marL="347345" indent="-347345"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60" name="Text Placeholder 51"/>
          <p:cNvSpPr>
            <a:spLocks noGrp="1"/>
          </p:cNvSpPr>
          <p:nvPr>
            <p:ph type="body" sz="quarter" idx="21"/>
          </p:nvPr>
        </p:nvSpPr>
        <p:spPr>
          <a:xfrm>
            <a:off x="4722876" y="3950208"/>
            <a:ext cx="2770632" cy="2206752"/>
          </a:xfrm>
          <a:noFill/>
        </p:spPr>
        <p:txBody>
          <a:bodyPr lIns="91440" rIns="91440" anchor="t">
            <a:normAutofit/>
          </a:bodyPr>
          <a:lstStyle>
            <a:lvl1pPr marL="347345" indent="-347345"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dirty="0"/>
              <a:t>Click icon to add picture</a:t>
            </a:r>
          </a:p>
        </p:txBody>
      </p:sp>
      <p:sp>
        <p:nvSpPr>
          <p:cNvPr id="61" name="Text Placeholder 51"/>
          <p:cNvSpPr>
            <a:spLocks noGrp="1"/>
          </p:cNvSpPr>
          <p:nvPr>
            <p:ph type="body" sz="quarter" idx="22"/>
          </p:nvPr>
        </p:nvSpPr>
        <p:spPr>
          <a:xfrm>
            <a:off x="8371332" y="3950208"/>
            <a:ext cx="2770632" cy="2206752"/>
          </a:xfrm>
          <a:noFill/>
        </p:spPr>
        <p:txBody>
          <a:bodyPr lIns="91440" rIns="91440" anchor="t">
            <a:normAutofit/>
          </a:bodyPr>
          <a:lstStyle>
            <a:lvl1pPr marL="347345" indent="-347345" algn="l">
              <a:spcBef>
                <a:spcPts val="360"/>
              </a:spcBef>
              <a:buFont typeface="Arial" panose="020B0604020202020204" pitchFamily="34" charset="0"/>
              <a:buChar char="•"/>
              <a:defRPr sz="1500"/>
            </a:lvl1pPr>
          </a:lstStyle>
          <a:p>
            <a:pPr lvl="0"/>
            <a:r>
              <a:rPr lang="en-US"/>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9991886" y="3441269"/>
            <a:ext cx="2200114" cy="2200114"/>
          </a:xfrm>
          <a:prstGeom prst="rect">
            <a:avLst/>
          </a:prstGeom>
        </p:spPr>
      </p:pic>
      <p:sp>
        <p:nvSpPr>
          <p:cNvPr id="54" name="Image 2" descr="preencoded.png"/>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p:cNvSpPr>
            <a:spLocks noGrp="1"/>
          </p:cNvSpPr>
          <p:nvPr>
            <p:ph type="ftr" sz="quarter" idx="13"/>
          </p:nvPr>
        </p:nvSpPr>
        <p:spPr/>
        <p:txBody>
          <a:bodyPr/>
          <a:lstStyle/>
          <a:p>
            <a:r>
              <a:rPr lang="en-US" dirty="0"/>
              <a:t>Presentation title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19" name="Freeform: Shape 18" descr="preencoded.png"/>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b" anchorCtr="0">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rmAutofit/>
          </a:bodyPr>
          <a:lstStyle>
            <a:lvl1pPr marL="0" indent="0" algn="l">
              <a:spcBef>
                <a:spcPts val="575"/>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1703311" y="-2784"/>
            <a:ext cx="1734410" cy="5167313"/>
          </a:xfrm>
          <a:prstGeom prst="rect">
            <a:avLst/>
          </a:prstGeom>
        </p:spPr>
      </p:pic>
      <p:sp>
        <p:nvSpPr>
          <p:cNvPr id="13" name="Freeform: Shape 12"/>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p:cNvPicPr>
            <a:picLocks noChangeAspect="1"/>
          </p:cNvPicPr>
          <p:nvPr userDrawn="1"/>
        </p:nvPicPr>
        <p:blipFill>
          <a:blip r:embed="rId4" cstate="screen">
            <a:extLst>
              <a:ext uri="{96DAC541-7B7A-43D3-8B79-37D633B846F1}">
                <asvg:svgBlip xmlns:asvg="http://schemas.microsoft.com/office/drawing/2016/SVG/main" r:embed="rId5"/>
              </a:ext>
            </a:extLst>
          </a:blip>
          <a:srcRect/>
          <a:stretch>
            <a:fill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p:cNvSpPr>
            <a:spLocks noGrp="1"/>
          </p:cNvSpPr>
          <p:nvPr>
            <p:ph sz="half" idx="2"/>
          </p:nvPr>
        </p:nvSpPr>
        <p:spPr>
          <a:xfrm>
            <a:off x="3685032" y="2255520"/>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p:cNvSpPr>
            <a:spLocks noGrp="1"/>
          </p:cNvSpPr>
          <p:nvPr>
            <p:ph sz="quarter" idx="4"/>
          </p:nvPr>
        </p:nvSpPr>
        <p:spPr>
          <a:xfrm>
            <a:off x="7754112" y="2255520"/>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9" name="Freeform: Shape 8"/>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8" name="Freeform: Shape 7"/>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dirty="0"/>
              <a:t>Presentation title</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p:cNvGrpSpPr/>
          <p:nvPr userDrawn="1"/>
        </p:nvGrpSpPr>
        <p:grpSpPr>
          <a:xfrm>
            <a:off x="6452303" y="3405019"/>
            <a:ext cx="5739697" cy="3467971"/>
            <a:chOff x="5009037" y="2525712"/>
            <a:chExt cx="7170193" cy="4332288"/>
          </a:xfrm>
        </p:grpSpPr>
        <p:sp>
          <p:nvSpPr>
            <p:cNvPr id="7" name="Freeform 7"/>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noAutofit/>
            </a:bodyPr>
            <a:lstStyle/>
            <a:p>
              <a:endParaRPr lang="en-US" dirty="0"/>
            </a:p>
          </p:txBody>
        </p:sp>
        <p:sp>
          <p:nvSpPr>
            <p:cNvPr id="8" name="Freeform 6"/>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noAutofit/>
            </a:bodyPr>
            <a:lstStyle/>
            <a:p>
              <a:endParaRPr lang="en-US" dirty="0"/>
            </a:p>
          </p:txBody>
        </p:sp>
      </p:grpSp>
      <p:grpSp>
        <p:nvGrpSpPr>
          <p:cNvPr id="9" name="Group 8"/>
          <p:cNvGrpSpPr/>
          <p:nvPr userDrawn="1"/>
        </p:nvGrpSpPr>
        <p:grpSpPr>
          <a:xfrm flipH="1" flipV="1">
            <a:off x="6465610" y="0"/>
            <a:ext cx="5739697" cy="3467971"/>
            <a:chOff x="5183405" y="2678112"/>
            <a:chExt cx="7170193" cy="4332288"/>
          </a:xfrm>
        </p:grpSpPr>
        <p:sp>
          <p:nvSpPr>
            <p:cNvPr id="10" name="Freeform 7"/>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noAutofit/>
            </a:bodyPr>
            <a:lstStyle/>
            <a:p>
              <a:endParaRPr lang="en-US" dirty="0"/>
            </a:p>
          </p:txBody>
        </p:sp>
        <p:sp>
          <p:nvSpPr>
            <p:cNvPr id="11" name="Freeform 6"/>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noAutofit/>
            </a:bodyPr>
            <a:lstStyle/>
            <a:p>
              <a:endParaRPr lang="en-US" dirty="0"/>
            </a:p>
          </p:txBody>
        </p:sp>
      </p:grpSp>
      <p:sp>
        <p:nvSpPr>
          <p:cNvPr id="14" name="Image 2" descr="preencoded.png"/>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p:cNvSpPr>
            <a:spLocks noGrp="1"/>
          </p:cNvSpPr>
          <p:nvPr>
            <p:ph idx="1"/>
          </p:nvPr>
        </p:nvSpPr>
        <p:spPr>
          <a:xfrm>
            <a:off x="1499616" y="2770632"/>
            <a:ext cx="5693664" cy="3122168"/>
          </a:xfrm>
        </p:spPr>
        <p:txBody>
          <a:bodyPr>
            <a:normAutofit/>
          </a:bodyPr>
          <a:lstStyle>
            <a:lvl1pPr marL="0" indent="0">
              <a:lnSpc>
                <a:spcPct val="150000"/>
              </a:lnSpc>
              <a:spcBef>
                <a:spcPts val="0"/>
              </a:spcBef>
              <a:buNone/>
              <a:defRPr sz="2400"/>
            </a:lvl1pPr>
            <a:lvl2pPr marL="347345">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20" name="Freeform: Shape 19"/>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4" name="Freeform: Shape 13"/>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dirty="0"/>
              <a:t>Presentation title</a:t>
            </a:r>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46" name="Freeform: Shape 45"/>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43" name="Freeform: Shape 42"/>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49" name="Freeform: Shape 48"/>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40" name="Freeform: Shape 39"/>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37" name="Freeform: Shape 36"/>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b" anchorCtr="0">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dirty="0"/>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dirty="0"/>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chor="t" anchorCtr="0">
            <a:norm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p:cNvSpPr>
            <a:spLocks noGrp="1"/>
          </p:cNvSpPr>
          <p:nvPr>
            <p:ph type="body" sz="quarter" idx="13"/>
          </p:nvPr>
        </p:nvSpPr>
        <p:spPr>
          <a:xfrm>
            <a:off x="4389120" y="4308475"/>
            <a:ext cx="3932238" cy="588963"/>
          </a:xfrm>
        </p:spPr>
        <p:txBody>
          <a:bodyPr lIns="0" tIns="0" rIns="0" bIns="0">
            <a:normAutofit/>
          </a:bodyPr>
          <a:lstStyle>
            <a:lvl1pPr marL="0" indent="0">
              <a:buNone/>
              <a:defRPr sz="2400"/>
            </a:lvl1pPr>
          </a:lstStyle>
          <a:p>
            <a:pPr lvl="0"/>
            <a:r>
              <a:rPr lang="en-US"/>
              <a:t>Click to edit Master text styles</a:t>
            </a:r>
          </a:p>
        </p:txBody>
      </p:sp>
      <p:sp>
        <p:nvSpPr>
          <p:cNvPr id="56" name="Text Placeholder 54"/>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noAutofit/>
          </a:bodyPr>
          <a:lstStyle/>
          <a:p>
            <a:endParaRPr lang="en-US" dirty="0"/>
          </a:p>
        </p:txBody>
      </p:sp>
      <p:sp>
        <p:nvSpPr>
          <p:cNvPr id="31" name="Freeform 70"/>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noAutofit/>
          </a:bodyPr>
          <a:lstStyle/>
          <a:p>
            <a:r>
              <a:rPr lang="en-US" dirty="0"/>
              <a:t>Presentation title</a:t>
            </a:r>
          </a:p>
        </p:txBody>
      </p:sp>
      <p:sp>
        <p:nvSpPr>
          <p:cNvPr id="5" name="Slide Number Placeholder 4"/>
          <p:cNvSpPr>
            <a:spLocks noGrp="1"/>
          </p:cNvSpPr>
          <p:nvPr>
            <p:ph type="sldNum" sz="quarter" idx="12"/>
          </p:nvPr>
        </p:nvSpPr>
        <p:spPr/>
        <p:txBody>
          <a:bodyPr>
            <a:noAutofit/>
          </a:bodyPr>
          <a:lstStyle/>
          <a:p>
            <a:fld id="{48F63A3B-78C7-47BE-AE5E-E10140E04643}" type="slidenum">
              <a:rPr lang="en-US" smtClean="0"/>
              <a:t>‹#›</a:t>
            </a:fld>
            <a:endParaRPr lang="en-US" dirty="0"/>
          </a:p>
        </p:txBody>
      </p:sp>
      <p:sp>
        <p:nvSpPr>
          <p:cNvPr id="17" name="Picture Placeholder 16"/>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9" name="Text Placeholder 18"/>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2" name="Text Placeholder 18"/>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5" name="Text Placeholder 18"/>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8" name="Text Placeholder 18"/>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noAutofit/>
          </a:bodyPr>
          <a:lstStyle/>
          <a:p>
            <a:r>
              <a:rPr lang="en-US" dirty="0"/>
              <a:t>Presentation title</a:t>
            </a:r>
          </a:p>
        </p:txBody>
      </p:sp>
      <p:sp>
        <p:nvSpPr>
          <p:cNvPr id="5" name="Slide Number Placeholder 4"/>
          <p:cNvSpPr>
            <a:spLocks noGrp="1"/>
          </p:cNvSpPr>
          <p:nvPr>
            <p:ph type="sldNum" sz="quarter" idx="12"/>
          </p:nvPr>
        </p:nvSpPr>
        <p:spPr>
          <a:xfrm>
            <a:off x="10972800" y="457200"/>
            <a:ext cx="987552" cy="274320"/>
          </a:xfrm>
        </p:spPr>
        <p:txBody>
          <a:bodyPr>
            <a:noAutofit/>
          </a:bodyPr>
          <a:lstStyle/>
          <a:p>
            <a:fld id="{48F63A3B-78C7-47BE-AE5E-E10140E04643}" type="slidenum">
              <a:rPr lang="en-US" smtClean="0"/>
              <a:t>‹#›</a:t>
            </a:fld>
            <a:endParaRPr lang="en-US" dirty="0"/>
          </a:p>
        </p:txBody>
      </p:sp>
      <p:sp>
        <p:nvSpPr>
          <p:cNvPr id="17" name="Picture Placeholder 16"/>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9" name="Text Placeholder 18"/>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4" name="Text Placeholder 18"/>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2" name="Text Placeholder 18"/>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6" name="Text Placeholder 18"/>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5" name="Text Placeholder 18"/>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0" name="Text Placeholder 18"/>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8" name="Text Placeholder 18"/>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32" name="Text Placeholder 18"/>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21" Type="http://schemas.openxmlformats.org/officeDocument/2006/relationships/theme" Target="../theme/theme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dirty="0"/>
              <a:t>Presentation title</a:t>
            </a:r>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345" indent="-347345"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345"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345"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345"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345"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image" Target="../media/image9.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slideLayout" Target="../slideLayouts/slideLayout16.xml" /></Relationships>
</file>

<file path=ppt/slides/_rels/slide11.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16.xml" /></Relationships>
</file>

<file path=ppt/slides/_rels/slide12.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16.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14.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chart" Target="../charts/chart2.xml" /><Relationship Id="rId1" Type="http://schemas.openxmlformats.org/officeDocument/2006/relationships/slideLayout" Target="../slideLayouts/slideLayout5.xml" /></Relationships>
</file>

<file path=ppt/slides/_rels/slide15.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21.png" /><Relationship Id="rId1" Type="http://schemas.openxmlformats.org/officeDocument/2006/relationships/slideLayout" Target="../slideLayouts/slideLayout16.xml" /></Relationships>
</file>

<file path=ppt/slides/_rels/slide16.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png" /><Relationship Id="rId1" Type="http://schemas.openxmlformats.org/officeDocument/2006/relationships/slideLayout" Target="../slideLayouts/slideLayout16.xml" /></Relationships>
</file>

<file path=ppt/slides/_rels/slide17.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16.xml" /></Relationships>
</file>

<file path=ppt/slides/_rels/slide18.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image" Target="../media/image26.png" /><Relationship Id="rId1" Type="http://schemas.openxmlformats.org/officeDocument/2006/relationships/slideLayout" Target="../slideLayouts/slideLayout16.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2.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18.xml" /></Relationships>
</file>

<file path=ppt/slides/_rels/slide20.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chart" Target="../charts/chart3.xml" /><Relationship Id="rId1" Type="http://schemas.openxmlformats.org/officeDocument/2006/relationships/slideLayout" Target="../slideLayouts/slideLayout5.xml" /></Relationships>
</file>

<file path=ppt/slides/_rels/slide21.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29.png" /><Relationship Id="rId1" Type="http://schemas.openxmlformats.org/officeDocument/2006/relationships/slideLayout" Target="../slideLayouts/slideLayout16.xml" /></Relationships>
</file>

<file path=ppt/slides/_rels/slide22.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16.xml" /></Relationships>
</file>

<file path=ppt/slides/_rels/slide23.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16.xml" /></Relationships>
</file>

<file path=ppt/slides/_rels/slide24.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image" Target="../media/image33.png" /><Relationship Id="rId1" Type="http://schemas.openxmlformats.org/officeDocument/2006/relationships/slideLayout" Target="../slideLayouts/slideLayout16.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26.xml.rels><?xml version="1.0" encoding="UTF-8" standalone="yes"?>
<Relationships xmlns="http://schemas.openxmlformats.org/package/2006/relationships"><Relationship Id="rId3" Type="http://schemas.openxmlformats.org/officeDocument/2006/relationships/image" Target="../media/image36.jpg" /><Relationship Id="rId2" Type="http://schemas.openxmlformats.org/officeDocument/2006/relationships/image" Target="../media/image35.jpg" /><Relationship Id="rId1" Type="http://schemas.openxmlformats.org/officeDocument/2006/relationships/slideLayout" Target="../slideLayouts/slideLayout16.xml" /></Relationships>
</file>

<file path=ppt/slides/_rels/slide27.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image" Target="../media/image37.jpg" /><Relationship Id="rId1" Type="http://schemas.openxmlformats.org/officeDocument/2006/relationships/slideLayout" Target="../slideLayouts/slideLayout16.xml" /><Relationship Id="rId4" Type="http://schemas.openxmlformats.org/officeDocument/2006/relationships/image" Target="../media/image39.jpg" /></Relationships>
</file>

<file path=ppt/slides/_rels/slide28.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16.xml" /></Relationships>
</file>

<file path=ppt/slides/_rels/slide29.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16.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16.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32.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43.png" /><Relationship Id="rId1" Type="http://schemas.openxmlformats.org/officeDocument/2006/relationships/slideLayout" Target="../slideLayouts/slideLayout16.xml" /></Relationships>
</file>

<file path=ppt/slides/_rels/slide33.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15.png" /><Relationship Id="rId1" Type="http://schemas.openxmlformats.org/officeDocument/2006/relationships/slideLayout" Target="../slideLayouts/slideLayout16.xml" /><Relationship Id="rId4" Type="http://schemas.openxmlformats.org/officeDocument/2006/relationships/image" Target="../media/image44.png" /></Relationships>
</file>

<file path=ppt/slides/_rels/slide34.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image" Target="../media/image45.png" /><Relationship Id="rId1" Type="http://schemas.openxmlformats.org/officeDocument/2006/relationships/slideLayout" Target="../slideLayouts/slideLayout16.xml" /></Relationships>
</file>

<file path=ppt/slides/_rels/slide35.xml.rels><?xml version="1.0" encoding="UTF-8" standalone="yes"?>
<Relationships xmlns="http://schemas.openxmlformats.org/package/2006/relationships"><Relationship Id="rId3" Type="http://schemas.openxmlformats.org/officeDocument/2006/relationships/image" Target="../media/image48.png" /><Relationship Id="rId2" Type="http://schemas.openxmlformats.org/officeDocument/2006/relationships/image" Target="../media/image47.png" /><Relationship Id="rId1" Type="http://schemas.openxmlformats.org/officeDocument/2006/relationships/slideLayout" Target="../slideLayouts/slideLayout16.xml" /></Relationships>
</file>

<file path=ppt/slides/_rels/slide36.xml.rels><?xml version="1.0" encoding="UTF-8" standalone="yes"?>
<Relationships xmlns="http://schemas.openxmlformats.org/package/2006/relationships"><Relationship Id="rId3" Type="http://schemas.openxmlformats.org/officeDocument/2006/relationships/image" Target="../media/image50.jpeg" /><Relationship Id="rId2" Type="http://schemas.openxmlformats.org/officeDocument/2006/relationships/image" Target="../media/image49.jpeg" /><Relationship Id="rId1" Type="http://schemas.openxmlformats.org/officeDocument/2006/relationships/slideLayout" Target="../slideLayouts/slideLayout8.xml" /><Relationship Id="rId4" Type="http://schemas.openxmlformats.org/officeDocument/2006/relationships/image" Target="../media/image51.jpeg" /></Relationships>
</file>

<file path=ppt/slides/_rels/slide37.xml.rels><?xml version="1.0" encoding="UTF-8" standalone="yes"?>
<Relationships xmlns="http://schemas.openxmlformats.org/package/2006/relationships"><Relationship Id="rId3" Type="http://schemas.openxmlformats.org/officeDocument/2006/relationships/image" Target="../media/image53.jpeg" /><Relationship Id="rId2" Type="http://schemas.openxmlformats.org/officeDocument/2006/relationships/image" Target="../media/image52.jpeg" /><Relationship Id="rId1" Type="http://schemas.openxmlformats.org/officeDocument/2006/relationships/slideLayout" Target="../slideLayouts/slideLayout8.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 /></Relationships>
</file>

<file path=ppt/slides/_rels/slide4.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8.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chart" Target="../charts/chart1.xml" /><Relationship Id="rId1" Type="http://schemas.openxmlformats.org/officeDocument/2006/relationships/slideLayout" Target="../slideLayouts/slideLayout16.xml" /></Relationships>
</file>

<file path=ppt/slides/_rels/slide9.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png" /><Relationship Id="rId1" Type="http://schemas.openxmlformats.org/officeDocument/2006/relationships/slideLayout" Target="../slideLayouts/slideLayout16.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84978" y="1035698"/>
            <a:ext cx="6422043" cy="2005895"/>
          </a:xfrm>
        </p:spPr>
        <p:txBody>
          <a:bodyPr/>
          <a:lstStyle/>
          <a:p>
            <a:r>
              <a:rPr lang="en-US" dirty="0"/>
              <a:t>Telangana growth analysis</a:t>
            </a:r>
            <a:br>
              <a:rPr lang="en-US" dirty="0"/>
            </a:br>
            <a:r>
              <a:rPr lang="en-US" sz="1800" dirty="0"/>
              <a:t>codebasics resume project challenge #7</a:t>
            </a:r>
          </a:p>
        </p:txBody>
      </p:sp>
      <p:sp>
        <p:nvSpPr>
          <p:cNvPr id="3" name="Subtitle 2"/>
          <p:cNvSpPr>
            <a:spLocks noGrp="1"/>
          </p:cNvSpPr>
          <p:nvPr>
            <p:ph type="subTitle" idx="1"/>
          </p:nvPr>
        </p:nvSpPr>
        <p:spPr/>
        <p:txBody>
          <a:bodyPr/>
          <a:lstStyle/>
          <a:p>
            <a:r>
              <a:rPr lang="en-US" dirty="0"/>
              <a:t>Analysis report by:</a:t>
            </a:r>
          </a:p>
          <a:p>
            <a:r>
              <a:rPr lang="en-US" dirty="0"/>
              <a:t>Kamutam Litheeshwar​</a:t>
            </a:r>
          </a:p>
          <a:p>
            <a:endParaRPr lang="en-US" dirty="0"/>
          </a:p>
        </p:txBody>
      </p:sp>
      <p:pic>
        <p:nvPicPr>
          <p:cNvPr id="5" name="Picture 4"/>
          <p:cNvPicPr>
            <a:picLocks noChangeAspect="1"/>
          </p:cNvPicPr>
          <p:nvPr/>
        </p:nvPicPr>
        <p:blipFill>
          <a:blip r:embed="rId2"/>
          <a:stretch>
            <a:fillRect/>
          </a:stretch>
        </p:blipFill>
        <p:spPr>
          <a:xfrm>
            <a:off x="9714627" y="18591"/>
            <a:ext cx="2396509" cy="1804308"/>
          </a:xfrm>
          <a:prstGeom prst="rect">
            <a:avLst/>
          </a:prstGeom>
        </p:spPr>
      </p:pic>
      <p:pic>
        <p:nvPicPr>
          <p:cNvPr id="9" name="Picture 8"/>
          <p:cNvPicPr>
            <a:picLocks noChangeAspect="1"/>
          </p:cNvPicPr>
          <p:nvPr/>
        </p:nvPicPr>
        <p:blipFill>
          <a:blip r:embed="rId3"/>
          <a:stretch>
            <a:fillRect/>
          </a:stretch>
        </p:blipFill>
        <p:spPr>
          <a:xfrm>
            <a:off x="80864" y="25005"/>
            <a:ext cx="2625014" cy="179789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9000">
              <a:srgbClr val="CDBE8A"/>
            </a:gs>
            <a:gs pos="0">
              <a:schemeClr val="accent5">
                <a:lumMod val="0"/>
                <a:lumOff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729276" y="314028"/>
            <a:ext cx="10552062" cy="1026719"/>
          </a:xfrm>
        </p:spPr>
        <p:txBody>
          <a:bodyPr/>
          <a:lstStyle/>
          <a:p>
            <a:r>
              <a:rPr lang="en-IN" sz="1800" u="none" strike="noStrike" kern="100" dirty="0">
                <a:solidFill>
                  <a:schemeClr val="tx1"/>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2.	How does the revenue generated from document registration compare to the revenue generated      	from e-stamp challans across districts? List down the top 5 districts where e-stamps revenue 	contributes significantly more to the revenue than the documents in FY 2022? </a:t>
            </a:r>
          </a:p>
          <a:p>
            <a:endParaRPr lang="en-US" dirty="0"/>
          </a:p>
        </p:txBody>
      </p:sp>
      <p:sp>
        <p:nvSpPr>
          <p:cNvPr id="16" name="Text Box 15"/>
          <p:cNvSpPr txBox="1"/>
          <p:nvPr/>
        </p:nvSpPr>
        <p:spPr>
          <a:xfrm>
            <a:off x="911896" y="4662092"/>
            <a:ext cx="9706851" cy="2561003"/>
          </a:xfrm>
          <a:prstGeom prst="rect">
            <a:avLst/>
          </a:prstGeom>
          <a:noFill/>
          <a:ln>
            <a:noFill/>
          </a:ln>
          <a:effectLst>
            <a:outerShdw blurRad="76200" dir="13500000" sy="23000" kx="1200000" algn="br" rotWithShape="0">
              <a:prstClr val="black">
                <a:alpha val="20000"/>
              </a:prstClr>
            </a:outerShdw>
          </a:effectLst>
        </p:spPr>
        <p:txBody>
          <a:bodyPr wrap="square" rtlCol="0">
            <a:noAutofit/>
          </a:bodyPr>
          <a:lstStyle/>
          <a:p>
            <a:pPr marL="342900" indent="-342900">
              <a:buFont typeface="Courier New" panose="02070309020205020404" pitchFamily="49" charset="0"/>
              <a:buChar char="o"/>
            </a:pPr>
            <a:r>
              <a:rPr lang="en-US" sz="2000" dirty="0">
                <a:solidFill>
                  <a:schemeClr val="accent6">
                    <a:lumMod val="75000"/>
                  </a:schemeClr>
                </a:solidFill>
              </a:rPr>
              <a:t>For every districts the document registration revenue is more because the Estamp challans has been implemented late in Telangana .</a:t>
            </a:r>
          </a:p>
          <a:p>
            <a:pPr marL="342900" indent="-342900">
              <a:buFont typeface="Courier New" panose="02070309020205020404" pitchFamily="49" charset="0"/>
              <a:buChar char="o"/>
            </a:pPr>
            <a:endParaRPr lang="en-US" sz="2000" dirty="0">
              <a:solidFill>
                <a:schemeClr val="accent6">
                  <a:lumMod val="75000"/>
                </a:schemeClr>
              </a:solidFill>
            </a:endParaRPr>
          </a:p>
          <a:p>
            <a:pPr marL="342900" indent="-342900">
              <a:buFont typeface="Courier New" panose="02070309020205020404" pitchFamily="49" charset="0"/>
              <a:buChar char="o"/>
            </a:pPr>
            <a:r>
              <a:rPr lang="en-US" sz="2000" dirty="0">
                <a:solidFill>
                  <a:schemeClr val="accent6">
                    <a:lumMod val="75000"/>
                  </a:schemeClr>
                </a:solidFill>
              </a:rPr>
              <a:t>After it’s implementstion in the fiscal year 2021 there is some flucuation in the document registration revenue </a:t>
            </a:r>
          </a:p>
          <a:p>
            <a:pPr marL="285750" indent="-285750">
              <a:buFont typeface="Courier New" panose="02070309020205020404" pitchFamily="49" charset="0"/>
              <a:buChar char="o"/>
            </a:pPr>
            <a:endParaRPr lang="en-US" sz="2000" dirty="0">
              <a:solidFill>
                <a:schemeClr val="accent6">
                  <a:lumMod val="75000"/>
                </a:schemeClr>
              </a:solidFill>
            </a:endParaRPr>
          </a:p>
        </p:txBody>
      </p:sp>
      <p:pic>
        <p:nvPicPr>
          <p:cNvPr id="9" name="Content Placeholder 10" descr="i14">
            <a:extLst>
              <a:ext uri="{FF2B5EF4-FFF2-40B4-BE49-F238E27FC236}">
                <a16:creationId xmlns:a16="http://schemas.microsoft.com/office/drawing/2014/main" id="{62FD207B-91A1-7301-D343-2F226D3CEF09}"/>
              </a:ext>
            </a:extLst>
          </p:cNvPr>
          <p:cNvPicPr>
            <a:picLocks noChangeAspect="1"/>
          </p:cNvPicPr>
          <p:nvPr/>
        </p:nvPicPr>
        <p:blipFill rotWithShape="1">
          <a:blip r:embed="rId2"/>
          <a:srcRect l="4570" t="3020" r="2360" b="4710"/>
          <a:stretch/>
        </p:blipFill>
        <p:spPr>
          <a:xfrm>
            <a:off x="1538492" y="1340747"/>
            <a:ext cx="4226830" cy="29793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Content Placeholder 5" descr="i3">
            <a:extLst>
              <a:ext uri="{FF2B5EF4-FFF2-40B4-BE49-F238E27FC236}">
                <a16:creationId xmlns:a16="http://schemas.microsoft.com/office/drawing/2014/main" id="{0E2A0E32-0408-5B7D-01C1-6935E7033E18}"/>
              </a:ext>
            </a:extLst>
          </p:cNvPr>
          <p:cNvPicPr>
            <a:picLocks noGrp="1" noChangeAspect="1"/>
          </p:cNvPicPr>
          <p:nvPr>
            <p:ph sz="half" idx="2"/>
          </p:nvPr>
        </p:nvPicPr>
        <p:blipFill rotWithShape="1">
          <a:blip r:embed="rId3"/>
          <a:srcRect l="1735" t="4518" r="2301" b="2938"/>
          <a:stretch/>
        </p:blipFill>
        <p:spPr>
          <a:xfrm>
            <a:off x="6096000" y="1968080"/>
            <a:ext cx="3590988" cy="17682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37917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9000">
              <a:srgbClr val="CDBE8A"/>
            </a:gs>
            <a:gs pos="0">
              <a:schemeClr val="accent5">
                <a:lumMod val="0"/>
                <a:lumOff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6" name="Text Box 4">
            <a:extLst>
              <a:ext uri="{FF2B5EF4-FFF2-40B4-BE49-F238E27FC236}">
                <a16:creationId xmlns:a16="http://schemas.microsoft.com/office/drawing/2014/main" id="{B7BB86ED-7614-ADA3-96D8-7E3514F3003F}"/>
              </a:ext>
            </a:extLst>
          </p:cNvPr>
          <p:cNvSpPr txBox="1"/>
          <p:nvPr/>
        </p:nvSpPr>
        <p:spPr>
          <a:xfrm>
            <a:off x="1257642" y="2110207"/>
            <a:ext cx="4838358" cy="3406471"/>
          </a:xfrm>
          <a:prstGeom prst="rect">
            <a:avLst/>
          </a:prstGeom>
          <a:noFill/>
        </p:spPr>
        <p:txBody>
          <a:bodyPr wrap="square" rtlCol="0">
            <a:noAutofit/>
          </a:bodyPr>
          <a:lstStyle/>
          <a:p>
            <a:pPr marL="342900" indent="-342900">
              <a:buFont typeface="Courier New" panose="02070309020205020404" pitchFamily="49" charset="0"/>
              <a:buChar char="o"/>
            </a:pPr>
            <a:r>
              <a:rPr lang="en-US" sz="2000" dirty="0">
                <a:solidFill>
                  <a:schemeClr val="accent6">
                    <a:lumMod val="75000"/>
                  </a:schemeClr>
                </a:solidFill>
              </a:rPr>
              <a:t>The document registrations gradually decreases as the Estamps challans started implemented </a:t>
            </a:r>
          </a:p>
          <a:p>
            <a:pPr marL="342900" indent="-342900">
              <a:buFont typeface="Courier New" panose="02070309020205020404" pitchFamily="49" charset="0"/>
              <a:buChar char="o"/>
            </a:pPr>
            <a:endParaRPr lang="en-US" sz="2000" dirty="0">
              <a:solidFill>
                <a:schemeClr val="accent6">
                  <a:lumMod val="75000"/>
                </a:schemeClr>
              </a:solidFill>
            </a:endParaRPr>
          </a:p>
          <a:p>
            <a:pPr marL="342900" indent="-342900">
              <a:buFont typeface="Courier New" panose="02070309020205020404" pitchFamily="49" charset="0"/>
              <a:buChar char="o"/>
            </a:pPr>
            <a:r>
              <a:rPr lang="en-US" sz="2000" dirty="0">
                <a:solidFill>
                  <a:schemeClr val="accent6">
                    <a:lumMod val="75000"/>
                  </a:schemeClr>
                </a:solidFill>
              </a:rPr>
              <a:t>In the fiscal year 2020 the Estamp challans were not  implemented in the Telangana.</a:t>
            </a:r>
          </a:p>
          <a:p>
            <a:pPr marL="342900" indent="-342900">
              <a:buFont typeface="Courier New" panose="02070309020205020404" pitchFamily="49" charset="0"/>
              <a:buChar char="o"/>
            </a:pPr>
            <a:endParaRPr lang="en-US" sz="2000" dirty="0">
              <a:solidFill>
                <a:schemeClr val="accent6">
                  <a:lumMod val="75000"/>
                </a:schemeClr>
              </a:solidFill>
            </a:endParaRPr>
          </a:p>
          <a:p>
            <a:pPr marL="342900" indent="-342900">
              <a:buFont typeface="Courier New" panose="02070309020205020404" pitchFamily="49" charset="0"/>
              <a:buChar char="o"/>
            </a:pPr>
            <a:r>
              <a:rPr lang="en-US" sz="2000" dirty="0">
                <a:solidFill>
                  <a:schemeClr val="accent6">
                    <a:lumMod val="75000"/>
                  </a:schemeClr>
                </a:solidFill>
              </a:rPr>
              <a:t>But when it get implemented the document registrations were a bit lower than the </a:t>
            </a:r>
            <a:r>
              <a:rPr lang="en-US" sz="2000" dirty="0" err="1">
                <a:solidFill>
                  <a:schemeClr val="accent6">
                    <a:lumMod val="75000"/>
                  </a:schemeClr>
                </a:solidFill>
              </a:rPr>
              <a:t>estamp</a:t>
            </a:r>
            <a:r>
              <a:rPr lang="en-US" sz="2000" dirty="0">
                <a:solidFill>
                  <a:schemeClr val="accent6">
                    <a:lumMod val="75000"/>
                  </a:schemeClr>
                </a:solidFill>
              </a:rPr>
              <a:t> challans. </a:t>
            </a:r>
          </a:p>
        </p:txBody>
      </p:sp>
      <p:sp>
        <p:nvSpPr>
          <p:cNvPr id="7" name="TextBox 6">
            <a:extLst>
              <a:ext uri="{FF2B5EF4-FFF2-40B4-BE49-F238E27FC236}">
                <a16:creationId xmlns:a16="http://schemas.microsoft.com/office/drawing/2014/main" id="{69B3E79E-02FC-C18A-1CF5-2F1C9963D110}"/>
              </a:ext>
            </a:extLst>
          </p:cNvPr>
          <p:cNvSpPr txBox="1"/>
          <p:nvPr/>
        </p:nvSpPr>
        <p:spPr>
          <a:xfrm>
            <a:off x="1257642" y="663657"/>
            <a:ext cx="8921682" cy="1446550"/>
          </a:xfrm>
          <a:prstGeom prst="rect">
            <a:avLst/>
          </a:prstGeom>
          <a:noFill/>
        </p:spPr>
        <p:txBody>
          <a:bodyPr wrap="square" rtlCol="0">
            <a:spAutoFit/>
          </a:bodyPr>
          <a:lstStyle/>
          <a:p>
            <a:r>
              <a:rPr lang="en-IN" sz="1800" b="0" u="none" strike="noStrike" kern="100" cap="non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3. is there any alteration of e-stamp challan count and document registration count pattern since the implementation of e-stamp challan? If so, what  suggestions would you propose to the government? </a:t>
            </a:r>
            <a:br>
              <a:rPr lang="en-IN" sz="1600" u="none" strike="noStrike" kern="100"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br>
            <a:r>
              <a:rPr lang="en-IN" sz="1600" kern="100" dirty="0">
                <a:effectLst/>
                <a:latin typeface="Arial" panose="020B0604020202020204" pitchFamily="34" charset="0"/>
                <a:ea typeface="Arial" panose="020B0604020202020204" pitchFamily="34" charset="0"/>
              </a:rPr>
              <a:t> </a:t>
            </a:r>
            <a:br>
              <a:rPr lang="en-IN" sz="1600" kern="100" dirty="0">
                <a:solidFill>
                  <a:srgbClr val="000000"/>
                </a:solidFill>
                <a:effectLst/>
                <a:latin typeface="Arial" panose="020B0604020202020204" pitchFamily="34" charset="0"/>
                <a:ea typeface="Arial" panose="020B0604020202020204" pitchFamily="34" charset="0"/>
              </a:rPr>
            </a:br>
            <a:endParaRPr lang="en-IN" dirty="0"/>
          </a:p>
        </p:txBody>
      </p:sp>
      <p:pic>
        <p:nvPicPr>
          <p:cNvPr id="8" name="Content Placeholder 2" descr="i4">
            <a:extLst>
              <a:ext uri="{FF2B5EF4-FFF2-40B4-BE49-F238E27FC236}">
                <a16:creationId xmlns:a16="http://schemas.microsoft.com/office/drawing/2014/main" id="{CB61C536-F43B-204A-1F2E-7D9B9140E83A}"/>
              </a:ext>
            </a:extLst>
          </p:cNvPr>
          <p:cNvPicPr>
            <a:picLocks noChangeAspect="1"/>
          </p:cNvPicPr>
          <p:nvPr/>
        </p:nvPicPr>
        <p:blipFill rotWithShape="1">
          <a:blip r:embed="rId2"/>
          <a:srcRect l="1300" t="2007" r="1217" b="2092"/>
          <a:stretch/>
        </p:blipFill>
        <p:spPr>
          <a:xfrm>
            <a:off x="6466036" y="2268169"/>
            <a:ext cx="4095167" cy="309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67691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9000">
              <a:srgbClr val="CDBE8A"/>
            </a:gs>
            <a:gs pos="0">
              <a:schemeClr val="accent5">
                <a:lumMod val="0"/>
                <a:lumOff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568462" y="302587"/>
            <a:ext cx="10552062" cy="1026719"/>
          </a:xfrm>
        </p:spPr>
        <p:txBody>
          <a:bodyPr/>
          <a:lstStyle/>
          <a:p>
            <a:r>
              <a:rPr lang="en-IN" sz="1800" kern="100" dirty="0">
                <a:solidFill>
                  <a:schemeClr val="tx1"/>
                </a:solidFill>
                <a:uFill>
                  <a:solidFill>
                    <a:srgbClr val="000000"/>
                  </a:solidFill>
                </a:uFill>
                <a:ea typeface="Arial" panose="020B0604020202020204" pitchFamily="34" charset="0"/>
              </a:rPr>
              <a:t>  4.	</a:t>
            </a:r>
            <a:r>
              <a:rPr lang="en-IN" sz="1800" u="none" strike="noStrike" kern="100" dirty="0">
                <a:solidFill>
                  <a:schemeClr val="tx1"/>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Categorize districts into three segments based on their stamp registration revenue generation 	during the fiscal year 2021 to 2022. </a:t>
            </a:r>
          </a:p>
          <a:p>
            <a:endParaRPr lang="en-US" dirty="0"/>
          </a:p>
        </p:txBody>
      </p:sp>
      <p:sp>
        <p:nvSpPr>
          <p:cNvPr id="16" name="Text Box 15"/>
          <p:cNvSpPr txBox="1"/>
          <p:nvPr/>
        </p:nvSpPr>
        <p:spPr>
          <a:xfrm>
            <a:off x="1071476" y="1568409"/>
            <a:ext cx="5827570" cy="4269218"/>
          </a:xfrm>
          <a:prstGeom prst="rect">
            <a:avLst/>
          </a:prstGeom>
          <a:noFill/>
          <a:ln>
            <a:noFill/>
          </a:ln>
          <a:effectLst>
            <a:outerShdw blurRad="76200" dir="13500000" sy="23000" kx="1200000" algn="br" rotWithShape="0">
              <a:prstClr val="black">
                <a:alpha val="20000"/>
              </a:prstClr>
            </a:outerShdw>
          </a:effectLst>
        </p:spPr>
        <p:txBody>
          <a:bodyPr wrap="square" rtlCol="0">
            <a:noAutofit/>
          </a:bodyPr>
          <a:lstStyle/>
          <a:p>
            <a:pPr marL="457200" indent="-457200">
              <a:buFont typeface="Courier New" panose="02070309020205020404" pitchFamily="49" charset="0"/>
              <a:buChar char="o"/>
            </a:pPr>
            <a:r>
              <a:rPr lang="en-US" sz="2000" dirty="0">
                <a:solidFill>
                  <a:schemeClr val="accent6">
                    <a:lumMod val="75000"/>
                  </a:schemeClr>
                </a:solidFill>
              </a:rPr>
              <a:t>All the districts are categorized into three classes  based on the amount generated during FY 2021 to 2022</a:t>
            </a:r>
          </a:p>
          <a:p>
            <a:pPr marL="457200" indent="-457200">
              <a:buFont typeface="Courier New" panose="02070309020205020404" pitchFamily="49" charset="0"/>
              <a:buChar char="o"/>
            </a:pPr>
            <a:r>
              <a:rPr lang="en-US" sz="2000" dirty="0">
                <a:solidFill>
                  <a:schemeClr val="accent6">
                    <a:lumMod val="75000"/>
                  </a:schemeClr>
                </a:solidFill>
              </a:rPr>
              <a:t>Rangareddy generates more revenue followed by Medchal_malkajgiri and Hyderabad</a:t>
            </a:r>
          </a:p>
          <a:p>
            <a:pPr marL="457200" indent="-457200">
              <a:buFont typeface="Courier New" panose="02070309020205020404" pitchFamily="49" charset="0"/>
              <a:buChar char="o"/>
            </a:pPr>
            <a:r>
              <a:rPr lang="en-US" sz="2000" dirty="0">
                <a:solidFill>
                  <a:schemeClr val="accent6">
                    <a:lumMod val="75000"/>
                  </a:schemeClr>
                </a:solidFill>
              </a:rPr>
              <a:t>Apart of theses three districts all the districts generates revenue less than 20 millions excluding Jayashankar Bhupalpally </a:t>
            </a:r>
          </a:p>
          <a:p>
            <a:endParaRPr lang="en-US" sz="2400" dirty="0">
              <a:solidFill>
                <a:srgbClr val="FF0000"/>
              </a:solidFill>
            </a:endParaRPr>
          </a:p>
          <a:p>
            <a:r>
              <a:rPr lang="en-US" sz="2400" dirty="0">
                <a:solidFill>
                  <a:srgbClr val="FF0000"/>
                </a:solidFill>
              </a:rPr>
              <a:t>Reasons:</a:t>
            </a:r>
          </a:p>
          <a:p>
            <a:endParaRPr lang="en-US" sz="2000" dirty="0">
              <a:solidFill>
                <a:schemeClr val="accent6">
                  <a:lumMod val="75000"/>
                </a:schemeClr>
              </a:solidFill>
            </a:endParaRPr>
          </a:p>
          <a:p>
            <a:r>
              <a:rPr lang="en-US" sz="2000" dirty="0">
                <a:solidFill>
                  <a:schemeClr val="accent6">
                    <a:lumMod val="75000"/>
                  </a:schemeClr>
                </a:solidFill>
              </a:rPr>
              <a:t>	Rangareddy,medchal and </a:t>
            </a:r>
            <a:r>
              <a:rPr lang="en-US" sz="2000" dirty="0" err="1">
                <a:solidFill>
                  <a:schemeClr val="accent6">
                    <a:lumMod val="75000"/>
                  </a:schemeClr>
                </a:solidFill>
              </a:rPr>
              <a:t>hyderabad</a:t>
            </a:r>
            <a:r>
              <a:rPr lang="en-US" sz="2000" dirty="0">
                <a:solidFill>
                  <a:schemeClr val="accent6">
                    <a:lumMod val="75000"/>
                  </a:schemeClr>
                </a:solidFill>
              </a:rPr>
              <a:t> are 	populated states so more population leads to 	generate more stamps revenue.</a:t>
            </a:r>
          </a:p>
          <a:p>
            <a:endParaRPr lang="en-US" sz="2000" dirty="0">
              <a:solidFill>
                <a:schemeClr val="accent6">
                  <a:lumMod val="75000"/>
                </a:schemeClr>
              </a:solidFill>
            </a:endParaRPr>
          </a:p>
        </p:txBody>
      </p:sp>
      <p:pic>
        <p:nvPicPr>
          <p:cNvPr id="8" name="Picture Placeholder 1" descr="i5">
            <a:extLst>
              <a:ext uri="{FF2B5EF4-FFF2-40B4-BE49-F238E27FC236}">
                <a16:creationId xmlns:a16="http://schemas.microsoft.com/office/drawing/2014/main" id="{A44698C6-1FF6-7449-5AE5-9D661BE460E6}"/>
              </a:ext>
            </a:extLst>
          </p:cNvPr>
          <p:cNvPicPr>
            <a:picLocks noChangeAspect="1"/>
          </p:cNvPicPr>
          <p:nvPr/>
        </p:nvPicPr>
        <p:blipFill rotWithShape="1">
          <a:blip r:embed="rId2"/>
          <a:srcRect l="7195" t="3489" r="11776" b="3690"/>
          <a:stretch/>
        </p:blipFill>
        <p:spPr>
          <a:xfrm>
            <a:off x="6907579" y="1434227"/>
            <a:ext cx="4212945" cy="4895985"/>
          </a:xfrm>
          <a:prstGeom prst="rect">
            <a:avLst/>
          </a:prstGeom>
          <a:ln>
            <a:solidFill>
              <a:schemeClr val="tx1"/>
            </a:solidFill>
          </a:ln>
        </p:spPr>
      </p:pic>
    </p:spTree>
    <p:extLst>
      <p:ext uri="{BB962C8B-B14F-4D97-AF65-F5344CB8AC3E}">
        <p14:creationId xmlns:p14="http://schemas.microsoft.com/office/powerpoint/2010/main" val="2824081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77000">
              <a:srgbClr val="F8EADF"/>
            </a:gs>
            <a:gs pos="55000">
              <a:schemeClr val="accent1">
                <a:lumMod val="45000"/>
                <a:lumOff val="55000"/>
              </a:schemeClr>
            </a:gs>
            <a:gs pos="17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0B0D7B0C-95B4-8F4D-F4EA-C1D950917F1C}"/>
              </a:ext>
            </a:extLst>
          </p:cNvPr>
          <p:cNvSpPr txBox="1"/>
          <p:nvPr/>
        </p:nvSpPr>
        <p:spPr>
          <a:xfrm>
            <a:off x="2695882" y="2782669"/>
            <a:ext cx="6800235" cy="646331"/>
          </a:xfrm>
          <a:prstGeom prst="rect">
            <a:avLst/>
          </a:prstGeom>
          <a:noFill/>
        </p:spPr>
        <p:txBody>
          <a:bodyPr wrap="square">
            <a:spAutoFit/>
          </a:bodyPr>
          <a:lstStyle/>
          <a:p>
            <a:r>
              <a:rPr lang="en-US" sz="3600" dirty="0">
                <a:solidFill>
                  <a:schemeClr val="bg1">
                    <a:lumMod val="50000"/>
                  </a:schemeClr>
                </a:solidFill>
              </a:rPr>
              <a:t>TRANSPORTATION ANALYSIS</a:t>
            </a:r>
          </a:p>
        </p:txBody>
      </p:sp>
    </p:spTree>
    <p:extLst>
      <p:ext uri="{BB962C8B-B14F-4D97-AF65-F5344CB8AC3E}">
        <p14:creationId xmlns:p14="http://schemas.microsoft.com/office/powerpoint/2010/main" val="2816431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accent6"/>
                </a:solidFill>
                <a:latin typeface="Arial Black" panose="020B0A04020102020204" pitchFamily="34" charset="0"/>
                <a:cs typeface="Arial Black" panose="020B0A04020102020204" pitchFamily="34" charset="0"/>
              </a:rPr>
              <a:t>QUARTERLY PERFORMANCE</a:t>
            </a:r>
          </a:p>
        </p:txBody>
      </p:sp>
      <p:graphicFrame>
        <p:nvGraphicFramePr>
          <p:cNvPr id="5" name="Content Placeholder 5" descr="Bar chart"/>
          <p:cNvGraphicFramePr>
            <a:graphicFrameLocks noGrp="1"/>
          </p:cNvGraphicFramePr>
          <p:nvPr>
            <p:ph sz="half" idx="1"/>
          </p:nvPr>
        </p:nvGraphicFramePr>
        <p:xfrm>
          <a:off x="539750" y="2103438"/>
          <a:ext cx="11118850" cy="4433887"/>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p:cNvSpPr>
            <a:spLocks noGrp="1"/>
          </p:cNvSpPr>
          <p:nvPr>
            <p:ph type="ftr" sz="quarter" idx="11"/>
          </p:nvPr>
        </p:nvSpPr>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smtClean="0"/>
              <a:t>14</a:t>
            </a:fld>
            <a:endParaRPr lang="en-US" dirty="0"/>
          </a:p>
        </p:txBody>
      </p:sp>
      <p:pic>
        <p:nvPicPr>
          <p:cNvPr id="8" name="Picture 7">
            <a:extLst>
              <a:ext uri="{FF2B5EF4-FFF2-40B4-BE49-F238E27FC236}">
                <a16:creationId xmlns:a16="http://schemas.microsoft.com/office/drawing/2014/main" id="{461847DF-45EE-A304-D0BC-47CF63E47C03}"/>
              </a:ext>
            </a:extLst>
          </p:cNvPr>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9000">
              <a:srgbClr val="CDBE8A"/>
            </a:gs>
            <a:gs pos="0">
              <a:schemeClr val="accent5">
                <a:lumMod val="0"/>
                <a:lumOff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26330" y="314028"/>
            <a:ext cx="10552062" cy="1026719"/>
          </a:xfrm>
        </p:spPr>
        <p:txBody>
          <a:bodyPr/>
          <a:lstStyle/>
          <a:p>
            <a:r>
              <a:rPr lang="en-IN" sz="1800" u="none" strike="noStrike" kern="100" dirty="0">
                <a:solidFill>
                  <a:schemeClr val="tx1"/>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5.	Investigate whether there is any correlation between vehicle sales and specific months or 	seasons in different districts. Are there any months or seasons that consistently show higher or 	lower sales rate, and if yes, what could be the driving factors? (Consider Fuel-Type category only)  </a:t>
            </a:r>
          </a:p>
          <a:p>
            <a:endParaRPr lang="en-US" dirty="0"/>
          </a:p>
        </p:txBody>
      </p:sp>
      <p:sp>
        <p:nvSpPr>
          <p:cNvPr id="16" name="Text Box 15"/>
          <p:cNvSpPr txBox="1"/>
          <p:nvPr/>
        </p:nvSpPr>
        <p:spPr>
          <a:xfrm>
            <a:off x="779831" y="4600796"/>
            <a:ext cx="9706851" cy="1966658"/>
          </a:xfrm>
          <a:prstGeom prst="rect">
            <a:avLst/>
          </a:prstGeom>
          <a:noFill/>
          <a:ln>
            <a:noFill/>
          </a:ln>
          <a:effectLst>
            <a:outerShdw blurRad="76200" dir="13500000" sy="23000" kx="1200000" algn="br" rotWithShape="0">
              <a:prstClr val="black">
                <a:alpha val="20000"/>
              </a:prstClr>
            </a:outerShdw>
          </a:effectLst>
        </p:spPr>
        <p:txBody>
          <a:bodyPr wrap="square" rtlCol="0">
            <a:noAutofit/>
          </a:bodyPr>
          <a:lstStyle/>
          <a:p>
            <a:pPr marL="342900" indent="-342900" algn="ctr" fontAlgn="ctr">
              <a:buFont typeface="Courier New" panose="02070309020205020404" pitchFamily="49" charset="0"/>
              <a:buChar char="o"/>
            </a:pPr>
            <a:r>
              <a:rPr lang="en-US" sz="2000" b="0" i="0" dirty="0">
                <a:solidFill>
                  <a:schemeClr val="accent6">
                    <a:lumMod val="75000"/>
                  </a:schemeClr>
                </a:solidFill>
                <a:effectLst/>
                <a:latin typeface="Google Sans"/>
              </a:rPr>
              <a:t>October is a good time to buy a </a:t>
            </a:r>
            <a:r>
              <a:rPr lang="en-US" sz="2000" dirty="0">
                <a:solidFill>
                  <a:schemeClr val="accent6">
                    <a:lumMod val="75000"/>
                  </a:schemeClr>
                </a:solidFill>
                <a:latin typeface="Google Sans"/>
              </a:rPr>
              <a:t>vehicles because </a:t>
            </a:r>
            <a:r>
              <a:rPr lang="en-US" sz="2000" b="0" i="0" dirty="0">
                <a:solidFill>
                  <a:schemeClr val="accent6">
                    <a:lumMod val="75000"/>
                  </a:schemeClr>
                </a:solidFill>
                <a:effectLst/>
                <a:latin typeface="Google Sans"/>
              </a:rPr>
              <a:t>showrooms and manufacturing companies are clearing out stock of outgoing models. This period also coincides with many festivals.</a:t>
            </a:r>
          </a:p>
          <a:p>
            <a:pPr algn="ctr" fontAlgn="ctr"/>
            <a:endParaRPr lang="en-US" sz="2000" b="0" i="0" dirty="0">
              <a:solidFill>
                <a:schemeClr val="accent6">
                  <a:lumMod val="75000"/>
                </a:schemeClr>
              </a:solidFill>
              <a:effectLst/>
              <a:latin typeface="Google Sans"/>
            </a:endParaRPr>
          </a:p>
          <a:p>
            <a:pPr marL="342900" indent="-342900" algn="ctr" fontAlgn="ctr">
              <a:buFont typeface="Courier New" panose="02070309020205020404" pitchFamily="49" charset="0"/>
              <a:buChar char="o"/>
            </a:pPr>
            <a:r>
              <a:rPr lang="en-US" sz="2000" dirty="0">
                <a:solidFill>
                  <a:schemeClr val="accent6">
                    <a:lumMod val="75000"/>
                  </a:schemeClr>
                </a:solidFill>
                <a:latin typeface="Google Sans"/>
              </a:rPr>
              <a:t>Most probably other months like march,June ,July,novermber shows more trends in vehicle sales the factors may include are : economic factors, income , offers …</a:t>
            </a:r>
            <a:r>
              <a:rPr lang="en-US" sz="2000" dirty="0" err="1">
                <a:solidFill>
                  <a:schemeClr val="accent6">
                    <a:lumMod val="75000"/>
                  </a:schemeClr>
                </a:solidFill>
                <a:latin typeface="Google Sans"/>
              </a:rPr>
              <a:t>etc</a:t>
            </a:r>
            <a:endParaRPr lang="en-US" sz="2000" dirty="0">
              <a:solidFill>
                <a:schemeClr val="accent6">
                  <a:lumMod val="75000"/>
                </a:schemeClr>
              </a:solidFill>
            </a:endParaRPr>
          </a:p>
        </p:txBody>
      </p:sp>
      <p:pic>
        <p:nvPicPr>
          <p:cNvPr id="6" name="Picture 5">
            <a:extLst>
              <a:ext uri="{FF2B5EF4-FFF2-40B4-BE49-F238E27FC236}">
                <a16:creationId xmlns:a16="http://schemas.microsoft.com/office/drawing/2014/main" id="{5D19A5AA-5BF3-B121-BD6C-ECDB54661F37}"/>
              </a:ext>
            </a:extLst>
          </p:cNvPr>
          <p:cNvPicPr>
            <a:picLocks noChangeAspect="1"/>
          </p:cNvPicPr>
          <p:nvPr/>
        </p:nvPicPr>
        <p:blipFill rotWithShape="1">
          <a:blip r:embed="rId2"/>
          <a:srcRect l="2062" t="4880" r="3870" b="3914"/>
          <a:stretch/>
        </p:blipFill>
        <p:spPr>
          <a:xfrm>
            <a:off x="1811949" y="1540471"/>
            <a:ext cx="3771341" cy="27189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Content Placeholder 7">
            <a:extLst>
              <a:ext uri="{FF2B5EF4-FFF2-40B4-BE49-F238E27FC236}">
                <a16:creationId xmlns:a16="http://schemas.microsoft.com/office/drawing/2014/main" id="{6B5DB60C-44F9-279B-4B79-77203E41DF99}"/>
              </a:ext>
            </a:extLst>
          </p:cNvPr>
          <p:cNvPicPr>
            <a:picLocks noChangeAspect="1"/>
          </p:cNvPicPr>
          <p:nvPr/>
        </p:nvPicPr>
        <p:blipFill rotWithShape="1">
          <a:blip r:embed="rId3"/>
          <a:srcRect l="2205" t="1428" r="1095" b="2289"/>
          <a:stretch/>
        </p:blipFill>
        <p:spPr>
          <a:xfrm>
            <a:off x="6140408" y="1540471"/>
            <a:ext cx="4049198" cy="27189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94780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9000">
              <a:srgbClr val="CDBE8A"/>
            </a:gs>
            <a:gs pos="0">
              <a:schemeClr val="accent5">
                <a:lumMod val="0"/>
                <a:lumOff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729276" y="325247"/>
            <a:ext cx="10552062" cy="1026719"/>
          </a:xfrm>
        </p:spPr>
        <p:txBody>
          <a:bodyPr/>
          <a:lstStyle/>
          <a:p>
            <a:r>
              <a:rPr lang="en-IN" sz="1800" kern="100" dirty="0">
                <a:solidFill>
                  <a:schemeClr val="tx1"/>
                </a:solidFill>
                <a:uFill>
                  <a:solidFill>
                    <a:srgbClr val="000000"/>
                  </a:solidFill>
                </a:uFill>
                <a:ea typeface="Arial" panose="020B0604020202020204" pitchFamily="34" charset="0"/>
              </a:rPr>
              <a:t>  6.	</a:t>
            </a:r>
            <a:r>
              <a:rPr lang="en-IN" sz="1800" u="none" strike="noStrike" kern="100" dirty="0">
                <a:solidFill>
                  <a:schemeClr val="tx1"/>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How does the distribution of vehicles vary by vehicle class (MotorCycle, MotorCar, Autorickshaws, 	Agriculture) across different districts? Are there any districts with a predominant preference for a 	specific vehicle class? Consider FY 2022 for analysis.  </a:t>
            </a:r>
          </a:p>
          <a:p>
            <a:endParaRPr lang="en-US" dirty="0"/>
          </a:p>
        </p:txBody>
      </p:sp>
      <p:sp>
        <p:nvSpPr>
          <p:cNvPr id="16" name="Text Box 15"/>
          <p:cNvSpPr txBox="1"/>
          <p:nvPr/>
        </p:nvSpPr>
        <p:spPr>
          <a:xfrm>
            <a:off x="910684" y="5042568"/>
            <a:ext cx="9438348" cy="1708188"/>
          </a:xfrm>
          <a:prstGeom prst="rect">
            <a:avLst/>
          </a:prstGeom>
          <a:noFill/>
          <a:ln>
            <a:noFill/>
          </a:ln>
          <a:effectLst>
            <a:outerShdw blurRad="76200" dir="13500000" sy="23000" kx="1200000" algn="br" rotWithShape="0">
              <a:prstClr val="black">
                <a:alpha val="20000"/>
              </a:prstClr>
            </a:outerShdw>
          </a:effectLst>
        </p:spPr>
        <p:txBody>
          <a:bodyPr wrap="square" rtlCol="0">
            <a:noAutofit/>
          </a:bodyPr>
          <a:lstStyle/>
          <a:p>
            <a:pPr marL="342900" indent="-342900">
              <a:buFont typeface="Courier New" panose="02070309020205020404" pitchFamily="49" charset="0"/>
              <a:buChar char="o"/>
            </a:pPr>
            <a:r>
              <a:rPr lang="en-US" sz="2000" dirty="0">
                <a:solidFill>
                  <a:schemeClr val="accent6">
                    <a:lumMod val="75000"/>
                  </a:schemeClr>
                </a:solidFill>
              </a:rPr>
              <a:t>Agriculture related vehicles sold more in “Nalagonda” district because these districts is rich in agricultural lands and minerals</a:t>
            </a:r>
          </a:p>
          <a:p>
            <a:endParaRPr lang="en-US" sz="2000" dirty="0">
              <a:solidFill>
                <a:schemeClr val="accent6">
                  <a:lumMod val="75000"/>
                </a:schemeClr>
              </a:solidFill>
            </a:endParaRPr>
          </a:p>
          <a:p>
            <a:pPr marL="342900" indent="-342900">
              <a:buFont typeface="Courier New" panose="02070309020205020404" pitchFamily="49" charset="0"/>
              <a:buChar char="o"/>
            </a:pPr>
            <a:r>
              <a:rPr lang="en-US" sz="2000" dirty="0">
                <a:solidFill>
                  <a:schemeClr val="accent6">
                    <a:lumMod val="75000"/>
                  </a:schemeClr>
                </a:solidFill>
              </a:rPr>
              <a:t>Mototr cars and Autoriksha are sold in hyderabd district where as motorcycles in Rangareddy district</a:t>
            </a:r>
          </a:p>
          <a:p>
            <a:pPr marL="285750" indent="-285750">
              <a:buFont typeface="Courier New" panose="02070309020205020404" pitchFamily="49" charset="0"/>
              <a:buChar char="o"/>
            </a:pPr>
            <a:endParaRPr lang="en-US" sz="2000" dirty="0">
              <a:solidFill>
                <a:schemeClr val="accent6">
                  <a:lumMod val="75000"/>
                </a:schemeClr>
              </a:solidFill>
            </a:endParaRPr>
          </a:p>
        </p:txBody>
      </p:sp>
      <p:pic>
        <p:nvPicPr>
          <p:cNvPr id="6" name="Content Placeholder 7" descr="i6">
            <a:extLst>
              <a:ext uri="{FF2B5EF4-FFF2-40B4-BE49-F238E27FC236}">
                <a16:creationId xmlns:a16="http://schemas.microsoft.com/office/drawing/2014/main" id="{CE0B6963-8E97-D197-471C-461C969D4120}"/>
              </a:ext>
            </a:extLst>
          </p:cNvPr>
          <p:cNvPicPr>
            <a:picLocks noGrp="1" noChangeAspect="1"/>
          </p:cNvPicPr>
          <p:nvPr>
            <p:ph sz="half" idx="2"/>
          </p:nvPr>
        </p:nvPicPr>
        <p:blipFill rotWithShape="1">
          <a:blip r:embed="rId2"/>
          <a:srcRect l="3296" t="6567" r="3609" b="7231"/>
          <a:stretch/>
        </p:blipFill>
        <p:spPr>
          <a:xfrm>
            <a:off x="2052858" y="1395247"/>
            <a:ext cx="4774175" cy="3288207"/>
          </a:xfrm>
          <a:prstGeom prst="rect">
            <a:avLst/>
          </a:prstGeom>
        </p:spPr>
      </p:pic>
      <p:pic>
        <p:nvPicPr>
          <p:cNvPr id="9" name="Content Placeholder 9" descr="i7">
            <a:extLst>
              <a:ext uri="{FF2B5EF4-FFF2-40B4-BE49-F238E27FC236}">
                <a16:creationId xmlns:a16="http://schemas.microsoft.com/office/drawing/2014/main" id="{77B92EC0-A1DE-85D5-DD77-C7AB36270AD2}"/>
              </a:ext>
            </a:extLst>
          </p:cNvPr>
          <p:cNvPicPr>
            <a:picLocks noGrp="1" noChangeAspect="1"/>
          </p:cNvPicPr>
          <p:nvPr>
            <p:ph sz="quarter" idx="4"/>
          </p:nvPr>
        </p:nvPicPr>
        <p:blipFill rotWithShape="1">
          <a:blip r:embed="rId3"/>
          <a:srcRect/>
          <a:stretch/>
        </p:blipFill>
        <p:spPr>
          <a:xfrm>
            <a:off x="7074122" y="2230360"/>
            <a:ext cx="2778125" cy="1617980"/>
          </a:xfrm>
          <a:prstGeom prst="rect">
            <a:avLst/>
          </a:prstGeom>
        </p:spPr>
      </p:pic>
    </p:spTree>
    <p:extLst>
      <p:ext uri="{BB962C8B-B14F-4D97-AF65-F5344CB8AC3E}">
        <p14:creationId xmlns:p14="http://schemas.microsoft.com/office/powerpoint/2010/main" val="1297876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9000">
              <a:srgbClr val="CDBE8A"/>
            </a:gs>
            <a:gs pos="0">
              <a:schemeClr val="accent5">
                <a:lumMod val="0"/>
                <a:lumOff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541552" y="279742"/>
            <a:ext cx="10552062" cy="1026719"/>
          </a:xfrm>
        </p:spPr>
        <p:txBody>
          <a:bodyPr/>
          <a:lstStyle/>
          <a:p>
            <a:r>
              <a:rPr lang="en-IN" sz="1800" u="none" strike="noStrike" kern="100" dirty="0">
                <a:solidFill>
                  <a:schemeClr val="tx1"/>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7.	List down the top 3 and bottom 3 districts that have shown the highest and lowest vehicle sales 	growth during FY 2022 compared to FY 2021? (Consider and compare categories: Petrol, Diesel 	and Electric)</a:t>
            </a:r>
            <a:endParaRPr lang="en-US" sz="1800" dirty="0">
              <a:solidFill>
                <a:schemeClr val="tx1"/>
              </a:solidFill>
            </a:endParaRPr>
          </a:p>
        </p:txBody>
      </p:sp>
      <p:sp>
        <p:nvSpPr>
          <p:cNvPr id="8" name="Content Placeholder 2">
            <a:extLst>
              <a:ext uri="{FF2B5EF4-FFF2-40B4-BE49-F238E27FC236}">
                <a16:creationId xmlns:a16="http://schemas.microsoft.com/office/drawing/2014/main" id="{CA87EBAC-65F9-EFB2-DD9B-CA820FE8FC47}"/>
              </a:ext>
            </a:extLst>
          </p:cNvPr>
          <p:cNvSpPr>
            <a:spLocks noGrp="1"/>
          </p:cNvSpPr>
          <p:nvPr>
            <p:ph sz="half" idx="2"/>
          </p:nvPr>
        </p:nvSpPr>
        <p:spPr>
          <a:xfrm>
            <a:off x="1107596" y="1498592"/>
            <a:ext cx="3742055" cy="530860"/>
          </a:xfrm>
          <a:noFill/>
        </p:spPr>
        <p:txBody>
          <a:bodyPr>
            <a:normAutofit/>
          </a:bodyPr>
          <a:lstStyle/>
          <a:p>
            <a:pPr marL="0" indent="0" algn="ctr">
              <a:buNone/>
            </a:pPr>
            <a:r>
              <a:rPr lang="en-IN" sz="2400" dirty="0">
                <a:solidFill>
                  <a:srgbClr val="FF0000"/>
                </a:solidFill>
              </a:rPr>
              <a:t>Category : Petrol Type</a:t>
            </a:r>
          </a:p>
        </p:txBody>
      </p:sp>
      <p:pic>
        <p:nvPicPr>
          <p:cNvPr id="10" name="Content Placeholder 7" descr="i8">
            <a:extLst>
              <a:ext uri="{FF2B5EF4-FFF2-40B4-BE49-F238E27FC236}">
                <a16:creationId xmlns:a16="http://schemas.microsoft.com/office/drawing/2014/main" id="{FD943232-DEA4-CCE4-CFCB-7275539CCB0E}"/>
              </a:ext>
            </a:extLst>
          </p:cNvPr>
          <p:cNvPicPr>
            <a:picLocks noGrp="1" noChangeAspect="1"/>
          </p:cNvPicPr>
          <p:nvPr>
            <p:ph sz="quarter" idx="4"/>
          </p:nvPr>
        </p:nvPicPr>
        <p:blipFill rotWithShape="1">
          <a:blip r:embed="rId2"/>
          <a:srcRect l="2101" t="6944" r="1944" b="4889"/>
          <a:stretch/>
        </p:blipFill>
        <p:spPr>
          <a:xfrm>
            <a:off x="2785589" y="2476752"/>
            <a:ext cx="7932875" cy="30338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47161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9000">
              <a:srgbClr val="CDBE8A"/>
            </a:gs>
            <a:gs pos="0">
              <a:schemeClr val="accent5">
                <a:lumMod val="0"/>
                <a:lumOff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A87EBAC-65F9-EFB2-DD9B-CA820FE8FC47}"/>
              </a:ext>
            </a:extLst>
          </p:cNvPr>
          <p:cNvSpPr>
            <a:spLocks noGrp="1"/>
          </p:cNvSpPr>
          <p:nvPr>
            <p:ph sz="half" idx="2"/>
          </p:nvPr>
        </p:nvSpPr>
        <p:spPr>
          <a:xfrm>
            <a:off x="399088" y="317745"/>
            <a:ext cx="3742055" cy="530860"/>
          </a:xfrm>
          <a:noFill/>
        </p:spPr>
        <p:txBody>
          <a:bodyPr>
            <a:normAutofit/>
          </a:bodyPr>
          <a:lstStyle/>
          <a:p>
            <a:pPr marL="0" indent="0" algn="ctr">
              <a:buNone/>
            </a:pPr>
            <a:r>
              <a:rPr lang="en-IN" sz="2400" dirty="0">
                <a:solidFill>
                  <a:srgbClr val="FF0000"/>
                </a:solidFill>
              </a:rPr>
              <a:t>Category : Diesel Type</a:t>
            </a:r>
          </a:p>
        </p:txBody>
      </p:sp>
      <p:sp>
        <p:nvSpPr>
          <p:cNvPr id="2" name="Content Placeholder 2">
            <a:extLst>
              <a:ext uri="{FF2B5EF4-FFF2-40B4-BE49-F238E27FC236}">
                <a16:creationId xmlns:a16="http://schemas.microsoft.com/office/drawing/2014/main" id="{472ADF1D-2E31-8F8C-7397-C7704E67FCC6}"/>
              </a:ext>
            </a:extLst>
          </p:cNvPr>
          <p:cNvSpPr txBox="1">
            <a:spLocks/>
          </p:cNvSpPr>
          <p:nvPr/>
        </p:nvSpPr>
        <p:spPr>
          <a:xfrm>
            <a:off x="399087" y="3563241"/>
            <a:ext cx="3742055" cy="530860"/>
          </a:xfrm>
          <a:prstGeom prst="rect">
            <a:avLst/>
          </a:prstGeom>
          <a:noFill/>
        </p:spPr>
        <p:txBody>
          <a:bodyPr vert="horz" lIns="45720" tIns="45720" rIns="45720" bIns="45720" rtlCol="0">
            <a:normAutofit/>
          </a:bodyPr>
          <a:lstStyle>
            <a:lvl1pPr marL="347345" indent="-347345"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1pPr>
            <a:lvl2pPr marL="685800" indent="-347345" algn="l" defTabSz="914400" rtl="0" eaLnBrk="1" latinLnBrk="0" hangingPunct="1">
              <a:lnSpc>
                <a:spcPct val="100000"/>
              </a:lnSpc>
              <a:spcBef>
                <a:spcPts val="360"/>
              </a:spcBef>
              <a:buFont typeface="Arial" panose="020B0604020202020204" pitchFamily="34" charset="0"/>
              <a:buChar char="•"/>
              <a:defRPr sz="1300" kern="1200">
                <a:solidFill>
                  <a:schemeClr val="accent6"/>
                </a:solidFill>
                <a:latin typeface="+mn-lt"/>
                <a:ea typeface="+mn-ea"/>
                <a:cs typeface="+mn-cs"/>
              </a:defRPr>
            </a:lvl2pPr>
            <a:lvl3pPr marL="1143000" indent="-347345"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3pPr>
            <a:lvl4pPr marL="1600200" indent="-347345"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345"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400" dirty="0">
                <a:solidFill>
                  <a:srgbClr val="FF0000"/>
                </a:solidFill>
              </a:rPr>
              <a:t>Category : </a:t>
            </a:r>
            <a:r>
              <a:rPr lang="en-US" altLang="en-IN" sz="2400" dirty="0">
                <a:solidFill>
                  <a:srgbClr val="FF0000"/>
                </a:solidFill>
              </a:rPr>
              <a:t>Electric </a:t>
            </a:r>
            <a:r>
              <a:rPr lang="en-IN" sz="2400" dirty="0">
                <a:solidFill>
                  <a:srgbClr val="FF0000"/>
                </a:solidFill>
              </a:rPr>
              <a:t>Type</a:t>
            </a:r>
          </a:p>
          <a:p>
            <a:pPr marL="0" indent="0" algn="ctr">
              <a:buFont typeface="Arial" panose="020B0604020202020204" pitchFamily="34" charset="0"/>
              <a:buNone/>
            </a:pPr>
            <a:endParaRPr lang="en-IN" sz="2400" dirty="0">
              <a:solidFill>
                <a:srgbClr val="FF0000"/>
              </a:solidFill>
            </a:endParaRPr>
          </a:p>
        </p:txBody>
      </p:sp>
      <p:pic>
        <p:nvPicPr>
          <p:cNvPr id="3" name="Picture Placeholder 28" descr="i9">
            <a:extLst>
              <a:ext uri="{FF2B5EF4-FFF2-40B4-BE49-F238E27FC236}">
                <a16:creationId xmlns:a16="http://schemas.microsoft.com/office/drawing/2014/main" id="{E29E9B9D-C2A2-233D-AF4F-97174DD39E36}"/>
              </a:ext>
            </a:extLst>
          </p:cNvPr>
          <p:cNvPicPr>
            <a:picLocks noChangeAspect="1"/>
          </p:cNvPicPr>
          <p:nvPr/>
        </p:nvPicPr>
        <p:blipFill rotWithShape="1">
          <a:blip r:embed="rId2"/>
          <a:srcRect l="1130" t="6286" r="2604" b="3991"/>
          <a:stretch/>
        </p:blipFill>
        <p:spPr>
          <a:xfrm>
            <a:off x="3972493" y="906991"/>
            <a:ext cx="4977727" cy="24464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Placeholder 29" descr="i10">
            <a:extLst>
              <a:ext uri="{FF2B5EF4-FFF2-40B4-BE49-F238E27FC236}">
                <a16:creationId xmlns:a16="http://schemas.microsoft.com/office/drawing/2014/main" id="{91E00919-BB94-8F89-8A1D-60E2A65A6974}"/>
              </a:ext>
            </a:extLst>
          </p:cNvPr>
          <p:cNvPicPr>
            <a:picLocks noChangeAspect="1"/>
          </p:cNvPicPr>
          <p:nvPr/>
        </p:nvPicPr>
        <p:blipFill rotWithShape="1">
          <a:blip r:embed="rId3"/>
          <a:srcRect l="1995" t="6378" r="2416" b="4565"/>
          <a:stretch/>
        </p:blipFill>
        <p:spPr>
          <a:xfrm>
            <a:off x="3972493" y="4111948"/>
            <a:ext cx="4977727" cy="24283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67322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77000">
              <a:srgbClr val="F8EADF"/>
            </a:gs>
            <a:gs pos="55000">
              <a:schemeClr val="accent1">
                <a:lumMod val="45000"/>
                <a:lumOff val="55000"/>
              </a:schemeClr>
            </a:gs>
            <a:gs pos="17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0B0D7B0C-95B4-8F4D-F4EA-C1D950917F1C}"/>
              </a:ext>
            </a:extLst>
          </p:cNvPr>
          <p:cNvSpPr txBox="1"/>
          <p:nvPr/>
        </p:nvSpPr>
        <p:spPr>
          <a:xfrm>
            <a:off x="3819170" y="2782669"/>
            <a:ext cx="4553659" cy="646331"/>
          </a:xfrm>
          <a:prstGeom prst="rect">
            <a:avLst/>
          </a:prstGeom>
          <a:noFill/>
        </p:spPr>
        <p:txBody>
          <a:bodyPr wrap="square">
            <a:spAutoFit/>
          </a:bodyPr>
          <a:lstStyle/>
          <a:p>
            <a:r>
              <a:rPr lang="en-US" sz="3600" dirty="0">
                <a:solidFill>
                  <a:schemeClr val="bg1">
                    <a:lumMod val="50000"/>
                  </a:schemeClr>
                </a:solidFill>
              </a:rPr>
              <a:t>TS-IPASS ANALYSIS</a:t>
            </a:r>
          </a:p>
        </p:txBody>
      </p:sp>
    </p:spTree>
    <p:extLst>
      <p:ext uri="{BB962C8B-B14F-4D97-AF65-F5344CB8AC3E}">
        <p14:creationId xmlns:p14="http://schemas.microsoft.com/office/powerpoint/2010/main" val="3523700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Presentation title</a:t>
            </a:r>
          </a:p>
        </p:txBody>
      </p:sp>
      <p:sp>
        <p:nvSpPr>
          <p:cNvPr id="3" name="Slide Number Placeholder 2"/>
          <p:cNvSpPr>
            <a:spLocks noGrp="1"/>
          </p:cNvSpPr>
          <p:nvPr>
            <p:ph type="sldNum" sz="quarter" idx="12"/>
          </p:nvPr>
        </p:nvSpPr>
        <p:spPr/>
        <p:txBody>
          <a:bodyPr/>
          <a:lstStyle/>
          <a:p>
            <a:fld id="{48F63A3B-78C7-47BE-AE5E-E10140E04643}" type="slidenum">
              <a:rPr lang="en-US" smtClean="0"/>
              <a:t>2</a:t>
            </a:fld>
            <a:endParaRPr lang="en-US" dirty="0"/>
          </a:p>
        </p:txBody>
      </p:sp>
      <p:pic>
        <p:nvPicPr>
          <p:cNvPr id="4" name="Picture 3" descr="i13"/>
          <p:cNvPicPr>
            <a:picLocks noChangeAspect="1"/>
          </p:cNvPicPr>
          <p:nvPr/>
        </p:nvPicPr>
        <p:blipFill>
          <a:blip r:embed="rId2"/>
          <a:stretch>
            <a:fillRect/>
          </a:stretch>
        </p:blipFill>
        <p:spPr>
          <a:xfrm>
            <a:off x="0" y="0"/>
            <a:ext cx="12191365" cy="68586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accent6"/>
                </a:solidFill>
                <a:latin typeface="Arial Black" panose="020B0A04020102020204" pitchFamily="34" charset="0"/>
                <a:cs typeface="Arial Black" panose="020B0A04020102020204" pitchFamily="34" charset="0"/>
              </a:rPr>
              <a:t>QUARTERLY PERFORMANCE</a:t>
            </a:r>
          </a:p>
        </p:txBody>
      </p:sp>
      <p:graphicFrame>
        <p:nvGraphicFramePr>
          <p:cNvPr id="5" name="Content Placeholder 5" descr="Bar chart"/>
          <p:cNvGraphicFramePr>
            <a:graphicFrameLocks noGrp="1"/>
          </p:cNvGraphicFramePr>
          <p:nvPr>
            <p:ph sz="half" idx="1"/>
          </p:nvPr>
        </p:nvGraphicFramePr>
        <p:xfrm>
          <a:off x="539750" y="2103438"/>
          <a:ext cx="11118850" cy="4433887"/>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p:cNvSpPr>
            <a:spLocks noGrp="1"/>
          </p:cNvSpPr>
          <p:nvPr>
            <p:ph type="ftr" sz="quarter" idx="11"/>
          </p:nvPr>
        </p:nvSpPr>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smtClean="0"/>
              <a:t>20</a:t>
            </a:fld>
            <a:endParaRPr lang="en-US" dirty="0"/>
          </a:p>
        </p:txBody>
      </p:sp>
      <p:pic>
        <p:nvPicPr>
          <p:cNvPr id="4" name="Picture 3">
            <a:extLst>
              <a:ext uri="{FF2B5EF4-FFF2-40B4-BE49-F238E27FC236}">
                <a16:creationId xmlns:a16="http://schemas.microsoft.com/office/drawing/2014/main" id="{2B2C3990-16F3-9DAA-E1D5-695AD4396D1E}"/>
              </a:ext>
            </a:extLst>
          </p:cNvPr>
          <p:cNvPicPr>
            <a:picLocks noChangeAspect="1"/>
          </p:cNvPicPr>
          <p:nvPr/>
        </p:nvPicPr>
        <p:blipFill>
          <a:blip r:embed="rId3"/>
          <a:stretch>
            <a:fillRect/>
          </a:stretch>
        </p:blipFill>
        <p:spPr>
          <a:xfrm>
            <a:off x="-52418" y="0"/>
            <a:ext cx="12244417" cy="690168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9000">
              <a:srgbClr val="CDBE8A"/>
            </a:gs>
            <a:gs pos="0">
              <a:schemeClr val="accent5">
                <a:lumMod val="0"/>
                <a:lumOff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14383" y="176236"/>
            <a:ext cx="10552062" cy="1026719"/>
          </a:xfrm>
        </p:spPr>
        <p:txBody>
          <a:bodyPr/>
          <a:lstStyle/>
          <a:p>
            <a:r>
              <a:rPr lang="en-IN" sz="1800" kern="100" dirty="0">
                <a:solidFill>
                  <a:schemeClr val="tx1"/>
                </a:solidFill>
                <a:uFill>
                  <a:solidFill>
                    <a:srgbClr val="000000"/>
                  </a:solidFill>
                </a:uFill>
                <a:ea typeface="Arial" panose="020B0604020202020204" pitchFamily="34" charset="0"/>
              </a:rPr>
              <a:t>  8.	</a:t>
            </a:r>
            <a:r>
              <a:rPr lang="en-IN" sz="1800" b="0" cap="none" dirty="0">
                <a:solidFill>
                  <a:schemeClr val="tx1"/>
                </a:solidFill>
                <a:effectLst/>
                <a:latin typeface="Arial" panose="020B0604020202020204" pitchFamily="34" charset="0"/>
                <a:ea typeface="Arial" panose="020B0604020202020204" pitchFamily="34" charset="0"/>
              </a:rPr>
              <a:t>List down the top 5 sectors that have witnessed the most significant investments in FY 2022.</a:t>
            </a:r>
            <a:endParaRPr lang="en-US" sz="1800" dirty="0">
              <a:solidFill>
                <a:schemeClr val="tx1"/>
              </a:solidFill>
            </a:endParaRPr>
          </a:p>
        </p:txBody>
      </p:sp>
      <p:sp>
        <p:nvSpPr>
          <p:cNvPr id="8" name="TextBox 7">
            <a:extLst>
              <a:ext uri="{FF2B5EF4-FFF2-40B4-BE49-F238E27FC236}">
                <a16:creationId xmlns:a16="http://schemas.microsoft.com/office/drawing/2014/main" id="{6968EF98-F5C7-7552-F066-9172B2053F5F}"/>
              </a:ext>
            </a:extLst>
          </p:cNvPr>
          <p:cNvSpPr txBox="1"/>
          <p:nvPr/>
        </p:nvSpPr>
        <p:spPr>
          <a:xfrm flipH="1">
            <a:off x="4929282" y="1431675"/>
            <a:ext cx="4814932" cy="1600438"/>
          </a:xfrm>
          <a:prstGeom prst="rect">
            <a:avLst/>
          </a:prstGeom>
          <a:noFill/>
        </p:spPr>
        <p:txBody>
          <a:bodyPr wrap="square" rtlCol="0">
            <a:spAutoFit/>
          </a:bodyPr>
          <a:lstStyle/>
          <a:p>
            <a:r>
              <a:rPr lang="en-US" sz="2000" dirty="0">
                <a:solidFill>
                  <a:schemeClr val="accent6">
                    <a:lumMod val="75000"/>
                  </a:schemeClr>
                </a:solidFill>
              </a:rPr>
              <a:t>These 5 sectors plays a major role in the state economy growth. plastic and rubber industries are invested more because the need of plastic are incresed lot now a days.</a:t>
            </a:r>
          </a:p>
          <a:p>
            <a:endParaRPr lang="en-IN" dirty="0"/>
          </a:p>
        </p:txBody>
      </p:sp>
      <p:pic>
        <p:nvPicPr>
          <p:cNvPr id="9" name="Content Placeholder 10" descr="i11">
            <a:extLst>
              <a:ext uri="{FF2B5EF4-FFF2-40B4-BE49-F238E27FC236}">
                <a16:creationId xmlns:a16="http://schemas.microsoft.com/office/drawing/2014/main" id="{0BD4598B-DB55-3DE0-221D-8EE4F58060E7}"/>
              </a:ext>
            </a:extLst>
          </p:cNvPr>
          <p:cNvPicPr>
            <a:picLocks noGrp="1" noChangeAspect="1"/>
          </p:cNvPicPr>
          <p:nvPr>
            <p:ph sz="half" idx="2"/>
          </p:nvPr>
        </p:nvPicPr>
        <p:blipFill rotWithShape="1">
          <a:blip r:embed="rId2"/>
          <a:srcRect l="4965" t="4405" r="4348" b="5987"/>
          <a:stretch/>
        </p:blipFill>
        <p:spPr>
          <a:xfrm>
            <a:off x="1713743" y="1111086"/>
            <a:ext cx="2888535" cy="21497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Content Placeholder 12" descr="i12">
            <a:extLst>
              <a:ext uri="{FF2B5EF4-FFF2-40B4-BE49-F238E27FC236}">
                <a16:creationId xmlns:a16="http://schemas.microsoft.com/office/drawing/2014/main" id="{F1F60F05-A47A-D727-0B3E-D443A1D03DED}"/>
              </a:ext>
            </a:extLst>
          </p:cNvPr>
          <p:cNvPicPr>
            <a:picLocks noGrp="1" noChangeAspect="1"/>
          </p:cNvPicPr>
          <p:nvPr>
            <p:ph sz="quarter" idx="4"/>
          </p:nvPr>
        </p:nvPicPr>
        <p:blipFill rotWithShape="1">
          <a:blip r:embed="rId3"/>
          <a:srcRect l="5783" t="3719" r="2551" b="6636"/>
          <a:stretch/>
        </p:blipFill>
        <p:spPr>
          <a:xfrm>
            <a:off x="7136913" y="4192543"/>
            <a:ext cx="3236380" cy="22772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Footer Placeholder 3">
            <a:extLst>
              <a:ext uri="{FF2B5EF4-FFF2-40B4-BE49-F238E27FC236}">
                <a16:creationId xmlns:a16="http://schemas.microsoft.com/office/drawing/2014/main" id="{2F1F15FF-D508-3A01-5F2E-BB3EF973AF33}"/>
              </a:ext>
            </a:extLst>
          </p:cNvPr>
          <p:cNvSpPr txBox="1">
            <a:spLocks/>
          </p:cNvSpPr>
          <p:nvPr/>
        </p:nvSpPr>
        <p:spPr>
          <a:xfrm>
            <a:off x="506227" y="3429000"/>
            <a:ext cx="10552062" cy="1026719"/>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accent6"/>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dirty="0">
                <a:solidFill>
                  <a:schemeClr val="tx1"/>
                </a:solidFill>
              </a:rPr>
              <a:t>  9.	List down the top 3 districts that have attracted the most significant  sector investments during FY 	2019 to 2022? What factors could have led to the substantial investments in these particular 	districts? </a:t>
            </a:r>
          </a:p>
          <a:p>
            <a:endParaRPr lang="en-US" sz="1800" dirty="0"/>
          </a:p>
        </p:txBody>
      </p:sp>
      <p:sp>
        <p:nvSpPr>
          <p:cNvPr id="13" name="Content Placeholder 2">
            <a:extLst>
              <a:ext uri="{FF2B5EF4-FFF2-40B4-BE49-F238E27FC236}">
                <a16:creationId xmlns:a16="http://schemas.microsoft.com/office/drawing/2014/main" id="{AA29EFE3-9AA1-9B18-AEC3-F7711E79CD61}"/>
              </a:ext>
            </a:extLst>
          </p:cNvPr>
          <p:cNvSpPr txBox="1">
            <a:spLocks/>
          </p:cNvSpPr>
          <p:nvPr/>
        </p:nvSpPr>
        <p:spPr>
          <a:xfrm>
            <a:off x="1016762" y="4358455"/>
            <a:ext cx="3742055" cy="530860"/>
          </a:xfrm>
          <a:prstGeom prst="rect">
            <a:avLst/>
          </a:prstGeom>
          <a:noFill/>
        </p:spPr>
        <p:txBody>
          <a:bodyPr vert="horz" lIns="45720" tIns="45720" rIns="45720" bIns="45720" rtlCol="0">
            <a:normAutofit/>
          </a:bodyPr>
          <a:lstStyle>
            <a:lvl1pPr marL="347345" indent="-347345" algn="l" defTabSz="914400" rtl="0" eaLnBrk="1" latinLnBrk="0" hangingPunct="1">
              <a:lnSpc>
                <a:spcPct val="100000"/>
              </a:lnSpc>
              <a:spcBef>
                <a:spcPts val="360"/>
              </a:spcBef>
              <a:buFont typeface="Arial" panose="020B0604020202020204" pitchFamily="34" charset="0"/>
              <a:buChar char="•"/>
              <a:defRPr sz="1500" kern="1200">
                <a:solidFill>
                  <a:schemeClr val="accent6"/>
                </a:solidFill>
                <a:latin typeface="+mn-lt"/>
                <a:ea typeface="+mn-ea"/>
                <a:cs typeface="+mn-cs"/>
              </a:defRPr>
            </a:lvl1pPr>
            <a:lvl2pPr marL="685800" indent="-347345" algn="l" defTabSz="914400" rtl="0" eaLnBrk="1" latinLnBrk="0" hangingPunct="1">
              <a:lnSpc>
                <a:spcPct val="100000"/>
              </a:lnSpc>
              <a:spcBef>
                <a:spcPts val="360"/>
              </a:spcBef>
              <a:buFont typeface="Arial" panose="020B0604020202020204" pitchFamily="34" charset="0"/>
              <a:buChar char="•"/>
              <a:defRPr sz="1300" kern="1200">
                <a:solidFill>
                  <a:schemeClr val="accent6"/>
                </a:solidFill>
                <a:latin typeface="+mn-lt"/>
                <a:ea typeface="+mn-ea"/>
                <a:cs typeface="+mn-cs"/>
              </a:defRPr>
            </a:lvl2pPr>
            <a:lvl3pPr marL="1143000" indent="-347345"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3pPr>
            <a:lvl4pPr marL="1600200" indent="-347345"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345"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400" dirty="0">
                <a:solidFill>
                  <a:srgbClr val="FF0000"/>
                </a:solidFill>
              </a:rPr>
              <a:t>F</a:t>
            </a:r>
            <a:r>
              <a:rPr lang="en-IN" sz="2000" dirty="0">
                <a:solidFill>
                  <a:srgbClr val="FF0000"/>
                </a:solidFill>
              </a:rPr>
              <a:t>ACTORS:</a:t>
            </a:r>
          </a:p>
        </p:txBody>
      </p:sp>
      <p:sp>
        <p:nvSpPr>
          <p:cNvPr id="14" name="TextBox 13">
            <a:extLst>
              <a:ext uri="{FF2B5EF4-FFF2-40B4-BE49-F238E27FC236}">
                <a16:creationId xmlns:a16="http://schemas.microsoft.com/office/drawing/2014/main" id="{CAFEEB4A-08B0-1CE7-6816-695BFB052412}"/>
              </a:ext>
            </a:extLst>
          </p:cNvPr>
          <p:cNvSpPr txBox="1"/>
          <p:nvPr/>
        </p:nvSpPr>
        <p:spPr>
          <a:xfrm flipH="1">
            <a:off x="2286300" y="4864662"/>
            <a:ext cx="4502059" cy="1908215"/>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a:solidFill>
                  <a:schemeClr val="accent6">
                    <a:lumMod val="75000"/>
                  </a:schemeClr>
                </a:solidFill>
              </a:rPr>
              <a:t>Near to the Hyderabad(capital city)</a:t>
            </a:r>
          </a:p>
          <a:p>
            <a:pPr marL="285750" indent="-285750">
              <a:buFont typeface="Courier New" panose="02070309020205020404" pitchFamily="49" charset="0"/>
              <a:buChar char="o"/>
            </a:pPr>
            <a:r>
              <a:rPr lang="en-US" sz="2000" dirty="0">
                <a:solidFill>
                  <a:schemeClr val="accent6">
                    <a:lumMod val="75000"/>
                  </a:schemeClr>
                </a:solidFill>
              </a:rPr>
              <a:t>Avilability of workers and resources</a:t>
            </a:r>
          </a:p>
          <a:p>
            <a:pPr marL="285750" indent="-285750">
              <a:buFont typeface="Courier New" panose="02070309020205020404" pitchFamily="49" charset="0"/>
              <a:buChar char="o"/>
            </a:pPr>
            <a:r>
              <a:rPr lang="en-US" sz="2000" dirty="0">
                <a:solidFill>
                  <a:schemeClr val="accent6">
                    <a:lumMod val="75000"/>
                  </a:schemeClr>
                </a:solidFill>
              </a:rPr>
              <a:t>Industrial areas</a:t>
            </a:r>
          </a:p>
          <a:p>
            <a:pPr marL="285750" indent="-285750">
              <a:buFont typeface="Courier New" panose="02070309020205020404" pitchFamily="49" charset="0"/>
              <a:buChar char="o"/>
            </a:pPr>
            <a:r>
              <a:rPr lang="en-US" sz="2000" dirty="0">
                <a:solidFill>
                  <a:schemeClr val="accent6">
                    <a:lumMod val="75000"/>
                  </a:schemeClr>
                </a:solidFill>
              </a:rPr>
              <a:t>Highly populated and more product demand</a:t>
            </a:r>
          </a:p>
          <a:p>
            <a:endParaRPr lang="en-IN" dirty="0"/>
          </a:p>
        </p:txBody>
      </p:sp>
    </p:spTree>
    <p:extLst>
      <p:ext uri="{BB962C8B-B14F-4D97-AF65-F5344CB8AC3E}">
        <p14:creationId xmlns:p14="http://schemas.microsoft.com/office/powerpoint/2010/main" val="2784969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9000">
              <a:srgbClr val="CDBE8A"/>
            </a:gs>
            <a:gs pos="0">
              <a:schemeClr val="accent5">
                <a:lumMod val="0"/>
                <a:lumOff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729276" y="325247"/>
            <a:ext cx="10552062" cy="1026719"/>
          </a:xfrm>
        </p:spPr>
        <p:txBody>
          <a:bodyPr/>
          <a:lstStyle/>
          <a:p>
            <a:r>
              <a:rPr lang="en-IN" sz="1800" kern="100" dirty="0">
                <a:solidFill>
                  <a:schemeClr val="tx1"/>
                </a:solidFill>
                <a:uFill>
                  <a:solidFill>
                    <a:srgbClr val="000000"/>
                  </a:solidFill>
                </a:uFill>
                <a:ea typeface="Arial" panose="020B0604020202020204" pitchFamily="34" charset="0"/>
              </a:rPr>
              <a:t> 10.	Is</a:t>
            </a:r>
            <a:r>
              <a:rPr lang="en-IN" sz="1800" b="0" kern="100" cap="none" dirty="0">
                <a:solidFill>
                  <a:schemeClr val="tx1"/>
                </a:solidFill>
                <a:uFill>
                  <a:solidFill>
                    <a:srgbClr val="000000"/>
                  </a:solidFill>
                </a:uFill>
                <a:ea typeface="Arial" panose="020B0604020202020204" pitchFamily="34" charset="0"/>
              </a:rPr>
              <a:t> there any relationship between district investments, vehicles sales and stamp revenue </a:t>
            </a:r>
            <a:br>
              <a:rPr lang="en-IN" sz="1800" b="0" kern="100" cap="none" dirty="0">
                <a:solidFill>
                  <a:schemeClr val="tx1"/>
                </a:solidFill>
                <a:uFill>
                  <a:solidFill>
                    <a:srgbClr val="000000"/>
                  </a:solidFill>
                </a:uFill>
                <a:ea typeface="Arial" panose="020B0604020202020204" pitchFamily="34" charset="0"/>
              </a:rPr>
            </a:br>
            <a:r>
              <a:rPr lang="en-IN" sz="1800" b="0" kern="100" cap="none" dirty="0">
                <a:solidFill>
                  <a:schemeClr val="tx1"/>
                </a:solidFill>
                <a:uFill>
                  <a:solidFill>
                    <a:srgbClr val="000000"/>
                  </a:solidFill>
                </a:uFill>
                <a:ea typeface="Arial" panose="020B0604020202020204" pitchFamily="34" charset="0"/>
              </a:rPr>
              <a:t>	</a:t>
            </a:r>
            <a:r>
              <a:rPr lang="en-US" altLang="en-IN" sz="1800" b="0" kern="100" cap="none" dirty="0">
                <a:solidFill>
                  <a:schemeClr val="tx1"/>
                </a:solidFill>
                <a:uFill>
                  <a:solidFill>
                    <a:srgbClr val="000000"/>
                  </a:solidFill>
                </a:uFill>
                <a:ea typeface="Arial" panose="020B0604020202020204" pitchFamily="34" charset="0"/>
              </a:rPr>
              <a:t>within the same district between </a:t>
            </a:r>
            <a:r>
              <a:rPr lang="en-US" altLang="en-IN" sz="1800" b="0" kern="100" cap="none" dirty="0" err="1">
                <a:solidFill>
                  <a:schemeClr val="tx1"/>
                </a:solidFill>
                <a:uFill>
                  <a:solidFill>
                    <a:srgbClr val="000000"/>
                  </a:solidFill>
                </a:uFill>
                <a:ea typeface="Arial" panose="020B0604020202020204" pitchFamily="34" charset="0"/>
              </a:rPr>
              <a:t>Fy</a:t>
            </a:r>
            <a:r>
              <a:rPr lang="en-US" altLang="en-IN" sz="1800" b="0" kern="100" cap="none" dirty="0">
                <a:solidFill>
                  <a:schemeClr val="tx1"/>
                </a:solidFill>
                <a:uFill>
                  <a:solidFill>
                    <a:srgbClr val="000000"/>
                  </a:solidFill>
                </a:uFill>
                <a:ea typeface="Arial" panose="020B0604020202020204" pitchFamily="34" charset="0"/>
              </a:rPr>
              <a:t> 2021 and 2022</a:t>
            </a:r>
            <a:r>
              <a:rPr lang="en-IN" sz="1800" u="none" strike="noStrike" kern="100" dirty="0">
                <a:solidFill>
                  <a:schemeClr val="tx1"/>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a:t>
            </a:r>
          </a:p>
          <a:p>
            <a:endParaRPr lang="en-US" dirty="0"/>
          </a:p>
        </p:txBody>
      </p:sp>
      <p:sp>
        <p:nvSpPr>
          <p:cNvPr id="16" name="Text Box 15"/>
          <p:cNvSpPr txBox="1"/>
          <p:nvPr/>
        </p:nvSpPr>
        <p:spPr>
          <a:xfrm>
            <a:off x="5754926" y="2461878"/>
            <a:ext cx="5477967" cy="2561003"/>
          </a:xfrm>
          <a:prstGeom prst="rect">
            <a:avLst/>
          </a:prstGeom>
          <a:noFill/>
          <a:ln>
            <a:noFill/>
          </a:ln>
          <a:effectLst>
            <a:outerShdw blurRad="76200" dir="13500000" sy="23000" kx="1200000" algn="br" rotWithShape="0">
              <a:prstClr val="black">
                <a:alpha val="20000"/>
              </a:prstClr>
            </a:outerShdw>
          </a:effectLst>
        </p:spPr>
        <p:txBody>
          <a:bodyPr wrap="square" rtlCol="0">
            <a:noAutofit/>
          </a:bodyPr>
          <a:lstStyle/>
          <a:p>
            <a:pPr marL="342900" indent="-342900">
              <a:buFont typeface="Courier New" panose="02070309020205020404" pitchFamily="49" charset="0"/>
              <a:buChar char="o"/>
            </a:pPr>
            <a:r>
              <a:rPr lang="en-US" sz="2000" dirty="0">
                <a:solidFill>
                  <a:schemeClr val="accent6">
                    <a:lumMod val="75000"/>
                  </a:schemeClr>
                </a:solidFill>
              </a:rPr>
              <a:t>As we see the districts with more and moderate revenue has more vehicle sales </a:t>
            </a:r>
          </a:p>
          <a:p>
            <a:pPr marL="342900" indent="-342900">
              <a:buFont typeface="Courier New" panose="02070309020205020404" pitchFamily="49" charset="0"/>
              <a:buChar char="o"/>
            </a:pPr>
            <a:endParaRPr lang="en-US" sz="2000" dirty="0">
              <a:solidFill>
                <a:schemeClr val="accent6">
                  <a:lumMod val="75000"/>
                </a:schemeClr>
              </a:solidFill>
            </a:endParaRPr>
          </a:p>
          <a:p>
            <a:pPr marL="342900" indent="-342900">
              <a:buFont typeface="Courier New" panose="02070309020205020404" pitchFamily="49" charset="0"/>
              <a:buChar char="o"/>
            </a:pPr>
            <a:r>
              <a:rPr lang="en-US" sz="2000" dirty="0">
                <a:solidFill>
                  <a:schemeClr val="accent6">
                    <a:lumMod val="75000"/>
                  </a:schemeClr>
                </a:solidFill>
              </a:rPr>
              <a:t>But the investment is only high for the       district for which the stamp revenue is more and there no much relationship between these departments</a:t>
            </a:r>
          </a:p>
          <a:p>
            <a:pPr marL="285750" indent="-285750">
              <a:buFont typeface="Courier New" panose="02070309020205020404" pitchFamily="49" charset="0"/>
              <a:buChar char="o"/>
            </a:pPr>
            <a:endParaRPr lang="en-US" sz="2000" dirty="0">
              <a:solidFill>
                <a:schemeClr val="accent6">
                  <a:lumMod val="75000"/>
                </a:schemeClr>
              </a:solidFill>
            </a:endParaRPr>
          </a:p>
        </p:txBody>
      </p:sp>
      <p:pic>
        <p:nvPicPr>
          <p:cNvPr id="7" name="Content Placeholder 2" descr="i16">
            <a:extLst>
              <a:ext uri="{FF2B5EF4-FFF2-40B4-BE49-F238E27FC236}">
                <a16:creationId xmlns:a16="http://schemas.microsoft.com/office/drawing/2014/main" id="{2B22E357-12B9-FFF3-438E-7D79B7731780}"/>
              </a:ext>
            </a:extLst>
          </p:cNvPr>
          <p:cNvPicPr>
            <a:picLocks noChangeAspect="1"/>
          </p:cNvPicPr>
          <p:nvPr/>
        </p:nvPicPr>
        <p:blipFill rotWithShape="1">
          <a:blip r:embed="rId2"/>
          <a:srcRect l="3746" t="3332" r="8357" b="3055"/>
          <a:stretch/>
        </p:blipFill>
        <p:spPr>
          <a:xfrm>
            <a:off x="1604741" y="1459408"/>
            <a:ext cx="4063328" cy="4565944"/>
          </a:xfrm>
          <a:prstGeom prst="rect">
            <a:avLst/>
          </a:prstGeom>
        </p:spPr>
      </p:pic>
    </p:spTree>
    <p:extLst>
      <p:ext uri="{BB962C8B-B14F-4D97-AF65-F5344CB8AC3E}">
        <p14:creationId xmlns:p14="http://schemas.microsoft.com/office/powerpoint/2010/main" val="2921912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9000">
              <a:srgbClr val="CDBE8A"/>
            </a:gs>
            <a:gs pos="0">
              <a:schemeClr val="accent5">
                <a:lumMod val="0"/>
                <a:lumOff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568462" y="325247"/>
            <a:ext cx="10552062" cy="1026719"/>
          </a:xfrm>
        </p:spPr>
        <p:txBody>
          <a:bodyPr/>
          <a:lstStyle/>
          <a:p>
            <a:r>
              <a:rPr lang="en-IN" sz="1800" kern="100" dirty="0">
                <a:solidFill>
                  <a:schemeClr val="tx1"/>
                </a:solidFill>
                <a:uFill>
                  <a:solidFill>
                    <a:srgbClr val="000000"/>
                  </a:solidFill>
                </a:uFill>
                <a:ea typeface="Arial" panose="020B0604020202020204" pitchFamily="34" charset="0"/>
              </a:rPr>
              <a:t> 11.	</a:t>
            </a:r>
            <a:r>
              <a:rPr lang="en-IN" sz="1800" b="0" dirty="0">
                <a:solidFill>
                  <a:schemeClr val="tx1"/>
                </a:solidFill>
                <a:effectLst/>
                <a:latin typeface="Arial" panose="020B0604020202020204" pitchFamily="34" charset="0"/>
                <a:ea typeface="Arial" panose="020B0604020202020204" pitchFamily="34" charset="0"/>
              </a:rPr>
              <a:t>Are there any particular sectors that have shown substantial investment in multiple districts 	between FY 2021 and 2022? </a:t>
            </a:r>
            <a:endParaRPr lang="en-US" sz="1800" dirty="0">
              <a:solidFill>
                <a:schemeClr val="tx1"/>
              </a:solidFill>
            </a:endParaRPr>
          </a:p>
        </p:txBody>
      </p:sp>
      <p:sp>
        <p:nvSpPr>
          <p:cNvPr id="16" name="Text Box 15"/>
          <p:cNvSpPr txBox="1"/>
          <p:nvPr/>
        </p:nvSpPr>
        <p:spPr>
          <a:xfrm>
            <a:off x="5117006" y="2330674"/>
            <a:ext cx="5952683" cy="2919556"/>
          </a:xfrm>
          <a:prstGeom prst="rect">
            <a:avLst/>
          </a:prstGeom>
          <a:noFill/>
          <a:ln>
            <a:noFill/>
          </a:ln>
          <a:effectLst>
            <a:outerShdw blurRad="76200" dir="13500000" sy="23000" kx="1200000" algn="br" rotWithShape="0">
              <a:prstClr val="black">
                <a:alpha val="20000"/>
              </a:prstClr>
            </a:outerShdw>
          </a:effectLst>
        </p:spPr>
        <p:txBody>
          <a:bodyPr wrap="square" rtlCol="0">
            <a:noAutofit/>
          </a:bodyPr>
          <a:lstStyle/>
          <a:p>
            <a:pPr marL="342900" indent="-342900">
              <a:buFont typeface="Courier New" panose="02070309020205020404" pitchFamily="49" charset="0"/>
              <a:buChar char="o"/>
            </a:pPr>
            <a:r>
              <a:rPr lang="en-IN" sz="2000" dirty="0">
                <a:solidFill>
                  <a:schemeClr val="accent6">
                    <a:lumMod val="75000"/>
                  </a:schemeClr>
                </a:solidFill>
              </a:rPr>
              <a:t>As will drill down on particular sector it shows the investment of a district in different districts.</a:t>
            </a:r>
          </a:p>
          <a:p>
            <a:pPr marL="342900" indent="-342900">
              <a:buFont typeface="Courier New" panose="02070309020205020404" pitchFamily="49" charset="0"/>
              <a:buChar char="o"/>
            </a:pPr>
            <a:r>
              <a:rPr lang="en-IN" sz="2000" dirty="0">
                <a:solidFill>
                  <a:schemeClr val="accent6">
                    <a:lumMod val="75000"/>
                  </a:schemeClr>
                </a:solidFill>
              </a:rPr>
              <a:t>Excluding Industrial parks and it buildings, Thermal plant all other sectors invested in multiple districts between 2021 and 2022.</a:t>
            </a:r>
          </a:p>
          <a:p>
            <a:pPr marL="342900" indent="-342900">
              <a:buFont typeface="Courier New" panose="02070309020205020404" pitchFamily="49" charset="0"/>
              <a:buChar char="o"/>
            </a:pPr>
            <a:r>
              <a:rPr lang="en-IN" sz="2000" dirty="0">
                <a:solidFill>
                  <a:schemeClr val="accent6">
                    <a:lumMod val="75000"/>
                  </a:schemeClr>
                </a:solidFill>
              </a:rPr>
              <a:t>The sectors like Engineering, Plastic and rubber ,Solar and other renewable energy, pharmaceuticals and chemicals , R&amp;D shows the substantial investments between 2021 and 2022</a:t>
            </a:r>
          </a:p>
          <a:p>
            <a:pPr marL="285750" indent="-285750">
              <a:buFont typeface="Courier New" panose="02070309020205020404" pitchFamily="49" charset="0"/>
              <a:buChar char="o"/>
            </a:pPr>
            <a:endParaRPr lang="en-US" sz="2000" dirty="0">
              <a:solidFill>
                <a:schemeClr val="accent6">
                  <a:lumMod val="75000"/>
                </a:schemeClr>
              </a:solidFill>
            </a:endParaRPr>
          </a:p>
        </p:txBody>
      </p:sp>
      <p:pic>
        <p:nvPicPr>
          <p:cNvPr id="7" name="Picture 6">
            <a:extLst>
              <a:ext uri="{FF2B5EF4-FFF2-40B4-BE49-F238E27FC236}">
                <a16:creationId xmlns:a16="http://schemas.microsoft.com/office/drawing/2014/main" id="{EA1F6631-3788-841A-B053-5A6379E51675}"/>
              </a:ext>
            </a:extLst>
          </p:cNvPr>
          <p:cNvPicPr>
            <a:picLocks noChangeAspect="1"/>
          </p:cNvPicPr>
          <p:nvPr/>
        </p:nvPicPr>
        <p:blipFill rotWithShape="1">
          <a:blip r:embed="rId2"/>
          <a:srcRect l="6851" t="3587" r="8705" b="4419"/>
          <a:stretch/>
        </p:blipFill>
        <p:spPr>
          <a:xfrm>
            <a:off x="1877245" y="1351966"/>
            <a:ext cx="3094427" cy="4965616"/>
          </a:xfrm>
          <a:prstGeom prst="rect">
            <a:avLst/>
          </a:prstGeom>
        </p:spPr>
      </p:pic>
    </p:spTree>
    <p:extLst>
      <p:ext uri="{BB962C8B-B14F-4D97-AF65-F5344CB8AC3E}">
        <p14:creationId xmlns:p14="http://schemas.microsoft.com/office/powerpoint/2010/main" val="2515510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9000">
              <a:srgbClr val="CDBE8A"/>
            </a:gs>
            <a:gs pos="0">
              <a:schemeClr val="accent5">
                <a:lumMod val="0"/>
                <a:lumOff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56772" y="321644"/>
            <a:ext cx="10552062" cy="1026719"/>
          </a:xfrm>
        </p:spPr>
        <p:txBody>
          <a:bodyPr/>
          <a:lstStyle/>
          <a:p>
            <a:r>
              <a:rPr lang="en-IN" sz="1800" dirty="0">
                <a:solidFill>
                  <a:schemeClr val="tx1"/>
                </a:solidFill>
                <a:ea typeface="Arial" panose="020B0604020202020204" pitchFamily="34" charset="0"/>
              </a:rPr>
              <a:t> 12.	</a:t>
            </a:r>
            <a:r>
              <a:rPr lang="en-IN" sz="1800" b="0" dirty="0">
                <a:solidFill>
                  <a:schemeClr val="tx1"/>
                </a:solidFill>
                <a:effectLst/>
                <a:latin typeface="Arial" panose="020B0604020202020204" pitchFamily="34" charset="0"/>
                <a:ea typeface="Arial" panose="020B0604020202020204" pitchFamily="34" charset="0"/>
              </a:rPr>
              <a:t>Can we identify any seasonal patterns or cyclicality in the  investment trends for specific sectors?</a:t>
            </a:r>
          </a:p>
          <a:p>
            <a:r>
              <a:rPr lang="en-IN" sz="1800" b="0" dirty="0">
                <a:solidFill>
                  <a:schemeClr val="tx1"/>
                </a:solidFill>
                <a:effectLst/>
                <a:latin typeface="Arial" panose="020B0604020202020204" pitchFamily="34" charset="0"/>
                <a:ea typeface="Arial" panose="020B0604020202020204" pitchFamily="34" charset="0"/>
              </a:rPr>
              <a:t>	 Do certain sectors experience higher investments during particular months?</a:t>
            </a:r>
            <a:endParaRPr lang="en-US" sz="1800" dirty="0">
              <a:solidFill>
                <a:schemeClr val="tx1"/>
              </a:solidFill>
            </a:endParaRPr>
          </a:p>
        </p:txBody>
      </p:sp>
      <p:sp>
        <p:nvSpPr>
          <p:cNvPr id="16" name="Text Box 15"/>
          <p:cNvSpPr txBox="1"/>
          <p:nvPr/>
        </p:nvSpPr>
        <p:spPr>
          <a:xfrm>
            <a:off x="991068" y="5722570"/>
            <a:ext cx="9706851" cy="810183"/>
          </a:xfrm>
          <a:prstGeom prst="rect">
            <a:avLst/>
          </a:prstGeom>
          <a:noFill/>
          <a:ln>
            <a:noFill/>
          </a:ln>
          <a:effectLst>
            <a:outerShdw blurRad="76200" dir="13500000" sy="23000" kx="1200000" algn="br" rotWithShape="0">
              <a:prstClr val="black">
                <a:alpha val="20000"/>
              </a:prstClr>
            </a:outerShdw>
          </a:effectLst>
        </p:spPr>
        <p:txBody>
          <a:bodyPr wrap="square" rtlCol="0">
            <a:noAutofit/>
          </a:bodyPr>
          <a:lstStyle/>
          <a:p>
            <a:pPr marL="285750" indent="-285750">
              <a:buFont typeface="Courier New" panose="02070309020205020404" pitchFamily="49" charset="0"/>
              <a:buChar char="o"/>
            </a:pPr>
            <a:r>
              <a:rPr lang="en-US" sz="2000" dirty="0">
                <a:solidFill>
                  <a:schemeClr val="accent6">
                    <a:lumMod val="75000"/>
                  </a:schemeClr>
                </a:solidFill>
              </a:rPr>
              <a:t>The investment of sectors changes by month. The investment is not same for sectors on all months </a:t>
            </a:r>
          </a:p>
          <a:p>
            <a:pPr marL="285750" indent="-285750">
              <a:buFont typeface="Courier New" panose="02070309020205020404" pitchFamily="49" charset="0"/>
              <a:buChar char="o"/>
            </a:pPr>
            <a:endParaRPr lang="en-US" sz="2000" dirty="0">
              <a:solidFill>
                <a:schemeClr val="accent6">
                  <a:lumMod val="75000"/>
                </a:schemeClr>
              </a:solidFill>
            </a:endParaRPr>
          </a:p>
        </p:txBody>
      </p:sp>
      <p:pic>
        <p:nvPicPr>
          <p:cNvPr id="7" name="Content Placeholder 2" descr="i17">
            <a:extLst>
              <a:ext uri="{FF2B5EF4-FFF2-40B4-BE49-F238E27FC236}">
                <a16:creationId xmlns:a16="http://schemas.microsoft.com/office/drawing/2014/main" id="{19D41B6E-ACFA-E8B5-42D6-2012E9112AE9}"/>
              </a:ext>
            </a:extLst>
          </p:cNvPr>
          <p:cNvPicPr>
            <a:picLocks noGrp="1" noChangeAspect="1"/>
          </p:cNvPicPr>
          <p:nvPr>
            <p:ph sz="half" idx="2"/>
          </p:nvPr>
        </p:nvPicPr>
        <p:blipFill rotWithShape="1">
          <a:blip r:embed="rId2"/>
          <a:srcRect l="3604" t="1334" r="3048" b="1308"/>
          <a:stretch/>
        </p:blipFill>
        <p:spPr>
          <a:xfrm>
            <a:off x="1850013" y="1579005"/>
            <a:ext cx="3339662" cy="3699989"/>
          </a:xfrm>
          <a:prstGeom prst="rect">
            <a:avLst/>
          </a:prstGeom>
        </p:spPr>
      </p:pic>
      <p:pic>
        <p:nvPicPr>
          <p:cNvPr id="8" name="Content Placeholder 4" descr="i18">
            <a:extLst>
              <a:ext uri="{FF2B5EF4-FFF2-40B4-BE49-F238E27FC236}">
                <a16:creationId xmlns:a16="http://schemas.microsoft.com/office/drawing/2014/main" id="{116930CF-A73F-B879-D006-D3F00325704B}"/>
              </a:ext>
            </a:extLst>
          </p:cNvPr>
          <p:cNvPicPr>
            <a:picLocks noGrp="1" noChangeAspect="1"/>
          </p:cNvPicPr>
          <p:nvPr>
            <p:ph sz="quarter" idx="4"/>
          </p:nvPr>
        </p:nvPicPr>
        <p:blipFill rotWithShape="1">
          <a:blip r:embed="rId3"/>
          <a:srcRect l="3033" t="2456" r="2325" b="3185"/>
          <a:stretch/>
        </p:blipFill>
        <p:spPr>
          <a:xfrm>
            <a:off x="6283603" y="1621394"/>
            <a:ext cx="3339662" cy="3657600"/>
          </a:xfrm>
          <a:prstGeom prst="rect">
            <a:avLst/>
          </a:prstGeom>
        </p:spPr>
      </p:pic>
    </p:spTree>
    <p:extLst>
      <p:ext uri="{BB962C8B-B14F-4D97-AF65-F5344CB8AC3E}">
        <p14:creationId xmlns:p14="http://schemas.microsoft.com/office/powerpoint/2010/main" val="457201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a:gsLst>
            <a:gs pos="77000">
              <a:srgbClr val="F8EADF"/>
            </a:gs>
            <a:gs pos="55000">
              <a:schemeClr val="accent1">
                <a:lumMod val="45000"/>
                <a:lumOff val="55000"/>
              </a:schemeClr>
            </a:gs>
            <a:gs pos="17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0B0D7B0C-95B4-8F4D-F4EA-C1D950917F1C}"/>
              </a:ext>
            </a:extLst>
          </p:cNvPr>
          <p:cNvSpPr txBox="1"/>
          <p:nvPr/>
        </p:nvSpPr>
        <p:spPr>
          <a:xfrm>
            <a:off x="3586949" y="3429000"/>
            <a:ext cx="6095064" cy="646331"/>
          </a:xfrm>
          <a:prstGeom prst="rect">
            <a:avLst/>
          </a:prstGeom>
          <a:noFill/>
        </p:spPr>
        <p:txBody>
          <a:bodyPr wrap="square">
            <a:spAutoFit/>
          </a:bodyPr>
          <a:lstStyle/>
          <a:p>
            <a:r>
              <a:rPr lang="en-US" sz="3600" dirty="0">
                <a:solidFill>
                  <a:schemeClr val="bg1">
                    <a:lumMod val="50000"/>
                  </a:schemeClr>
                </a:solidFill>
              </a:rPr>
              <a:t>SECONDARY INSIGHTS</a:t>
            </a:r>
          </a:p>
        </p:txBody>
      </p:sp>
    </p:spTree>
    <p:extLst>
      <p:ext uri="{BB962C8B-B14F-4D97-AF65-F5344CB8AC3E}">
        <p14:creationId xmlns:p14="http://schemas.microsoft.com/office/powerpoint/2010/main" val="3776259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9000">
              <a:srgbClr val="CDBE8A"/>
            </a:gs>
            <a:gs pos="0">
              <a:schemeClr val="accent5">
                <a:lumMod val="0"/>
                <a:lumOff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729276" y="325247"/>
            <a:ext cx="10552062" cy="1026719"/>
          </a:xfrm>
        </p:spPr>
        <p:txBody>
          <a:bodyPr/>
          <a:lstStyle/>
          <a:p>
            <a:pPr marL="342900" indent="-342900">
              <a:buFont typeface="+mj-lt"/>
              <a:buAutoNum type="arabicPeriod"/>
            </a:pPr>
            <a:r>
              <a:rPr lang="en-US" sz="1800" dirty="0">
                <a:solidFill>
                  <a:schemeClr val="tx1"/>
                </a:solidFill>
              </a:rPr>
              <a:t>What are the top 5 districts to buy commercial properties in Telangana? Justify your answer.</a:t>
            </a:r>
            <a:endParaRPr lang="en-IN" sz="1800" u="none" strike="noStrike" kern="100" dirty="0">
              <a:solidFill>
                <a:schemeClr val="tx1"/>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endParaRPr lang="en-US" dirty="0"/>
          </a:p>
        </p:txBody>
      </p:sp>
      <p:sp>
        <p:nvSpPr>
          <p:cNvPr id="16" name="Text Box 15"/>
          <p:cNvSpPr txBox="1"/>
          <p:nvPr/>
        </p:nvSpPr>
        <p:spPr>
          <a:xfrm>
            <a:off x="5810477" y="1511440"/>
            <a:ext cx="5115998" cy="1999372"/>
          </a:xfrm>
          <a:prstGeom prst="rect">
            <a:avLst/>
          </a:prstGeom>
          <a:noFill/>
          <a:ln>
            <a:noFill/>
          </a:ln>
          <a:effectLst>
            <a:outerShdw blurRad="76200" dir="13500000" sy="23000" kx="1200000" algn="br" rotWithShape="0">
              <a:prstClr val="black">
                <a:alpha val="20000"/>
              </a:prstClr>
            </a:outerShdw>
          </a:effectLst>
        </p:spPr>
        <p:txBody>
          <a:bodyPr wrap="square" rtlCol="0">
            <a:noAutofit/>
          </a:bodyPr>
          <a:lstStyle/>
          <a:p>
            <a:r>
              <a:rPr lang="en-US" sz="2000" b="0" i="0" dirty="0">
                <a:solidFill>
                  <a:schemeClr val="accent6">
                    <a:lumMod val="75000"/>
                  </a:schemeClr>
                </a:solidFill>
                <a:effectLst/>
                <a:latin typeface="Söhne"/>
              </a:rPr>
              <a:t>Hyderabad:</a:t>
            </a:r>
          </a:p>
          <a:p>
            <a:r>
              <a:rPr lang="en-US" sz="2000" b="0" i="0" dirty="0">
                <a:solidFill>
                  <a:schemeClr val="accent6">
                    <a:lumMod val="75000"/>
                  </a:schemeClr>
                </a:solidFill>
                <a:effectLst/>
                <a:latin typeface="Söhne"/>
              </a:rPr>
              <a:t>Hyderabad, the state capital, has traditionally been the most attractive destination for commercial real estate investment due to its robust economy, IT industry, and various business opportunities.</a:t>
            </a:r>
            <a:endParaRPr lang="en-IN" sz="2000" dirty="0">
              <a:solidFill>
                <a:schemeClr val="accent6">
                  <a:lumMod val="75000"/>
                </a:schemeClr>
              </a:solidFill>
            </a:endParaRPr>
          </a:p>
          <a:p>
            <a:pPr marL="285750" indent="-285750">
              <a:buFont typeface="Courier New" panose="02070309020205020404" pitchFamily="49" charset="0"/>
              <a:buChar char="o"/>
            </a:pPr>
            <a:endParaRPr lang="en-US" sz="2000" dirty="0">
              <a:solidFill>
                <a:schemeClr val="accent6">
                  <a:lumMod val="75000"/>
                </a:schemeClr>
              </a:solidFill>
            </a:endParaRPr>
          </a:p>
        </p:txBody>
      </p:sp>
      <p:pic>
        <p:nvPicPr>
          <p:cNvPr id="7" name="Picture 6">
            <a:extLst>
              <a:ext uri="{FF2B5EF4-FFF2-40B4-BE49-F238E27FC236}">
                <a16:creationId xmlns:a16="http://schemas.microsoft.com/office/drawing/2014/main" id="{17AD3790-7984-1B1A-9220-024D7060665E}"/>
              </a:ext>
            </a:extLst>
          </p:cNvPr>
          <p:cNvPicPr>
            <a:picLocks noChangeAspect="1"/>
          </p:cNvPicPr>
          <p:nvPr/>
        </p:nvPicPr>
        <p:blipFill>
          <a:blip r:embed="rId2"/>
          <a:stretch>
            <a:fillRect/>
          </a:stretch>
        </p:blipFill>
        <p:spPr>
          <a:xfrm>
            <a:off x="1257632" y="1351966"/>
            <a:ext cx="4197982" cy="2306648"/>
          </a:xfrm>
          <a:prstGeom prst="rect">
            <a:avLst/>
          </a:prstGeom>
        </p:spPr>
      </p:pic>
      <p:pic>
        <p:nvPicPr>
          <p:cNvPr id="8" name="Picture 7">
            <a:extLst>
              <a:ext uri="{FF2B5EF4-FFF2-40B4-BE49-F238E27FC236}">
                <a16:creationId xmlns:a16="http://schemas.microsoft.com/office/drawing/2014/main" id="{B564B85D-B61F-486E-BB8B-CDD25EF2576B}"/>
              </a:ext>
            </a:extLst>
          </p:cNvPr>
          <p:cNvPicPr>
            <a:picLocks noChangeAspect="1"/>
          </p:cNvPicPr>
          <p:nvPr/>
        </p:nvPicPr>
        <p:blipFill>
          <a:blip r:embed="rId3"/>
          <a:stretch>
            <a:fillRect/>
          </a:stretch>
        </p:blipFill>
        <p:spPr>
          <a:xfrm>
            <a:off x="1257632" y="4009882"/>
            <a:ext cx="4197982" cy="2306648"/>
          </a:xfrm>
          <a:prstGeom prst="rect">
            <a:avLst/>
          </a:prstGeom>
        </p:spPr>
      </p:pic>
      <p:sp>
        <p:nvSpPr>
          <p:cNvPr id="9" name="Text Box 15">
            <a:extLst>
              <a:ext uri="{FF2B5EF4-FFF2-40B4-BE49-F238E27FC236}">
                <a16:creationId xmlns:a16="http://schemas.microsoft.com/office/drawing/2014/main" id="{CDEC2356-D7D2-2481-A435-C55393838DA3}"/>
              </a:ext>
            </a:extLst>
          </p:cNvPr>
          <p:cNvSpPr txBox="1"/>
          <p:nvPr/>
        </p:nvSpPr>
        <p:spPr>
          <a:xfrm>
            <a:off x="5763041" y="4102964"/>
            <a:ext cx="5115998" cy="1999372"/>
          </a:xfrm>
          <a:prstGeom prst="rect">
            <a:avLst/>
          </a:prstGeom>
          <a:noFill/>
          <a:ln>
            <a:noFill/>
          </a:ln>
          <a:effectLst>
            <a:outerShdw blurRad="76200" dir="13500000" sy="23000" kx="1200000" algn="br" rotWithShape="0">
              <a:prstClr val="black">
                <a:alpha val="20000"/>
              </a:prstClr>
            </a:outerShdw>
          </a:effectLst>
        </p:spPr>
        <p:txBody>
          <a:bodyPr wrap="square" rtlCol="0">
            <a:noAutofit/>
          </a:bodyPr>
          <a:lstStyle/>
          <a:p>
            <a:r>
              <a:rPr lang="en-US" sz="2000" dirty="0">
                <a:solidFill>
                  <a:schemeClr val="accent6">
                    <a:lumMod val="75000"/>
                  </a:schemeClr>
                </a:solidFill>
                <a:latin typeface="Söhne"/>
              </a:rPr>
              <a:t>Rangareddy:</a:t>
            </a:r>
            <a:endParaRPr lang="en-US" sz="2000" b="0" i="0" dirty="0">
              <a:solidFill>
                <a:schemeClr val="accent6">
                  <a:lumMod val="75000"/>
                </a:schemeClr>
              </a:solidFill>
              <a:effectLst/>
              <a:latin typeface="Söhne"/>
            </a:endParaRPr>
          </a:p>
          <a:p>
            <a:r>
              <a:rPr lang="en-US" sz="2000" b="0" i="0" dirty="0">
                <a:solidFill>
                  <a:schemeClr val="accent6">
                    <a:lumMod val="75000"/>
                  </a:schemeClr>
                </a:solidFill>
                <a:effectLst/>
                <a:latin typeface="Söhne"/>
              </a:rPr>
              <a:t>This district encompasses areas around Hyderabad and includes locations like Gachibowli, Madhapur, and </a:t>
            </a:r>
            <a:r>
              <a:rPr lang="en-US" sz="2000" b="0" i="0" dirty="0" err="1">
                <a:solidFill>
                  <a:schemeClr val="accent6">
                    <a:lumMod val="75000"/>
                  </a:schemeClr>
                </a:solidFill>
                <a:effectLst/>
                <a:latin typeface="Söhne"/>
              </a:rPr>
              <a:t>Shamshabad</a:t>
            </a:r>
            <a:r>
              <a:rPr lang="en-US" sz="2000" b="0" i="0" dirty="0">
                <a:solidFill>
                  <a:schemeClr val="accent6">
                    <a:lumMod val="75000"/>
                  </a:schemeClr>
                </a:solidFill>
                <a:effectLst/>
                <a:latin typeface="Söhne"/>
              </a:rPr>
              <a:t>, which have witnessed significant commercial development.</a:t>
            </a:r>
            <a:endParaRPr lang="en-IN" sz="2000" dirty="0">
              <a:solidFill>
                <a:schemeClr val="accent6">
                  <a:lumMod val="75000"/>
                </a:schemeClr>
              </a:solidFill>
            </a:endParaRPr>
          </a:p>
          <a:p>
            <a:pPr marL="285750" indent="-285750">
              <a:buFont typeface="Courier New" panose="02070309020205020404" pitchFamily="49" charset="0"/>
              <a:buChar char="o"/>
            </a:pPr>
            <a:endParaRPr lang="en-US" sz="2000" dirty="0">
              <a:solidFill>
                <a:schemeClr val="accent6">
                  <a:lumMod val="75000"/>
                </a:schemeClr>
              </a:solidFill>
            </a:endParaRPr>
          </a:p>
        </p:txBody>
      </p:sp>
    </p:spTree>
    <p:extLst>
      <p:ext uri="{BB962C8B-B14F-4D97-AF65-F5344CB8AC3E}">
        <p14:creationId xmlns:p14="http://schemas.microsoft.com/office/powerpoint/2010/main" val="319347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9000">
              <a:srgbClr val="CDBE8A"/>
            </a:gs>
            <a:gs pos="0">
              <a:schemeClr val="accent5">
                <a:lumMod val="0"/>
                <a:lumOff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6" name="Text Box 15"/>
          <p:cNvSpPr txBox="1"/>
          <p:nvPr/>
        </p:nvSpPr>
        <p:spPr>
          <a:xfrm>
            <a:off x="5414335" y="438401"/>
            <a:ext cx="6240227" cy="1373447"/>
          </a:xfrm>
          <a:prstGeom prst="rect">
            <a:avLst/>
          </a:prstGeom>
          <a:noFill/>
          <a:ln>
            <a:noFill/>
          </a:ln>
          <a:effectLst>
            <a:outerShdw blurRad="76200" dir="13500000" sy="23000" kx="1200000" algn="br" rotWithShape="0">
              <a:prstClr val="black">
                <a:alpha val="20000"/>
              </a:prstClr>
            </a:outerShdw>
          </a:effectLst>
        </p:spPr>
        <p:txBody>
          <a:bodyPr wrap="square" rtlCol="0">
            <a:noAutofit/>
          </a:bodyPr>
          <a:lstStyle/>
          <a:p>
            <a:r>
              <a:rPr lang="en-US" sz="2000" b="0" i="0" dirty="0">
                <a:solidFill>
                  <a:schemeClr val="accent6">
                    <a:lumMod val="75000"/>
                  </a:schemeClr>
                </a:solidFill>
                <a:effectLst/>
                <a:latin typeface="Söhne"/>
              </a:rPr>
              <a:t>Warangal:</a:t>
            </a:r>
          </a:p>
          <a:p>
            <a:r>
              <a:rPr lang="en-US" sz="2000" b="0" i="0" dirty="0">
                <a:solidFill>
                  <a:schemeClr val="accent6">
                    <a:lumMod val="75000"/>
                  </a:schemeClr>
                </a:solidFill>
                <a:effectLst/>
                <a:latin typeface="Söhne"/>
              </a:rPr>
              <a:t>Warangal has been emerging as a potential commercial real estate destination, with a growing industrial base and improving connectivity.</a:t>
            </a:r>
            <a:endParaRPr lang="en-IN" sz="2000" dirty="0">
              <a:solidFill>
                <a:schemeClr val="accent6">
                  <a:lumMod val="75000"/>
                </a:schemeClr>
              </a:solidFill>
            </a:endParaRPr>
          </a:p>
          <a:p>
            <a:pPr marL="285750" indent="-285750">
              <a:buFont typeface="Courier New" panose="02070309020205020404" pitchFamily="49" charset="0"/>
              <a:buChar char="o"/>
            </a:pPr>
            <a:endParaRPr lang="en-US" sz="2000" dirty="0">
              <a:solidFill>
                <a:schemeClr val="accent6">
                  <a:lumMod val="75000"/>
                </a:schemeClr>
              </a:solidFill>
            </a:endParaRPr>
          </a:p>
        </p:txBody>
      </p:sp>
      <p:sp>
        <p:nvSpPr>
          <p:cNvPr id="9" name="Text Box 15">
            <a:extLst>
              <a:ext uri="{FF2B5EF4-FFF2-40B4-BE49-F238E27FC236}">
                <a16:creationId xmlns:a16="http://schemas.microsoft.com/office/drawing/2014/main" id="{CDEC2356-D7D2-2481-A435-C55393838DA3}"/>
              </a:ext>
            </a:extLst>
          </p:cNvPr>
          <p:cNvSpPr txBox="1"/>
          <p:nvPr/>
        </p:nvSpPr>
        <p:spPr>
          <a:xfrm>
            <a:off x="5462780" y="2455022"/>
            <a:ext cx="6051493" cy="2178004"/>
          </a:xfrm>
          <a:prstGeom prst="rect">
            <a:avLst/>
          </a:prstGeom>
          <a:noFill/>
          <a:ln>
            <a:noFill/>
          </a:ln>
          <a:effectLst>
            <a:outerShdw blurRad="76200" dir="13500000" sy="23000" kx="1200000" algn="br" rotWithShape="0">
              <a:prstClr val="black">
                <a:alpha val="20000"/>
              </a:prstClr>
            </a:outerShdw>
          </a:effectLst>
        </p:spPr>
        <p:txBody>
          <a:bodyPr wrap="square" rtlCol="0">
            <a:noAutofit/>
          </a:bodyPr>
          <a:lstStyle/>
          <a:p>
            <a:r>
              <a:rPr lang="en-US" sz="2000" dirty="0">
                <a:solidFill>
                  <a:schemeClr val="accent6">
                    <a:lumMod val="75000"/>
                  </a:schemeClr>
                </a:solidFill>
                <a:latin typeface="Söhne"/>
              </a:rPr>
              <a:t>Sangareddy</a:t>
            </a:r>
            <a:r>
              <a:rPr lang="en-US" sz="2000" b="0" i="0" dirty="0">
                <a:solidFill>
                  <a:schemeClr val="accent6">
                    <a:lumMod val="75000"/>
                  </a:schemeClr>
                </a:solidFill>
                <a:effectLst/>
                <a:latin typeface="Söhne"/>
              </a:rPr>
              <a:t>:</a:t>
            </a:r>
          </a:p>
          <a:p>
            <a:r>
              <a:rPr lang="en-US" sz="2000" b="0" i="0" dirty="0">
                <a:solidFill>
                  <a:schemeClr val="accent6">
                    <a:lumMod val="75000"/>
                  </a:schemeClr>
                </a:solidFill>
                <a:effectLst/>
                <a:latin typeface="Söhne"/>
              </a:rPr>
              <a:t>Sangareddy is another district that has seen development in recent years, particularly in terms of industrial and infrastructure growth. Its proximity to Hyderabad and ongoing developments make it an area to watch for potential commercial property investments</a:t>
            </a:r>
            <a:endParaRPr lang="en-US" sz="2000" dirty="0">
              <a:solidFill>
                <a:schemeClr val="accent6">
                  <a:lumMod val="75000"/>
                </a:schemeClr>
              </a:solidFill>
            </a:endParaRPr>
          </a:p>
        </p:txBody>
      </p:sp>
      <p:pic>
        <p:nvPicPr>
          <p:cNvPr id="2" name="Picture 1">
            <a:extLst>
              <a:ext uri="{FF2B5EF4-FFF2-40B4-BE49-F238E27FC236}">
                <a16:creationId xmlns:a16="http://schemas.microsoft.com/office/drawing/2014/main" id="{720F37F6-C0BD-2047-2699-6B7383D0AAD4}"/>
              </a:ext>
            </a:extLst>
          </p:cNvPr>
          <p:cNvPicPr>
            <a:picLocks noChangeAspect="1"/>
          </p:cNvPicPr>
          <p:nvPr/>
        </p:nvPicPr>
        <p:blipFill>
          <a:blip r:embed="rId2"/>
          <a:stretch>
            <a:fillRect/>
          </a:stretch>
        </p:blipFill>
        <p:spPr>
          <a:xfrm>
            <a:off x="966905" y="76515"/>
            <a:ext cx="4042471" cy="2097221"/>
          </a:xfrm>
          <a:prstGeom prst="rect">
            <a:avLst/>
          </a:prstGeom>
        </p:spPr>
      </p:pic>
      <p:pic>
        <p:nvPicPr>
          <p:cNvPr id="3" name="Picture 2">
            <a:extLst>
              <a:ext uri="{FF2B5EF4-FFF2-40B4-BE49-F238E27FC236}">
                <a16:creationId xmlns:a16="http://schemas.microsoft.com/office/drawing/2014/main" id="{87318B99-507A-51D3-372B-8B7C2F51707D}"/>
              </a:ext>
            </a:extLst>
          </p:cNvPr>
          <p:cNvPicPr>
            <a:picLocks noChangeAspect="1"/>
          </p:cNvPicPr>
          <p:nvPr/>
        </p:nvPicPr>
        <p:blipFill>
          <a:blip r:embed="rId3"/>
          <a:stretch>
            <a:fillRect/>
          </a:stretch>
        </p:blipFill>
        <p:spPr>
          <a:xfrm>
            <a:off x="966907" y="2352368"/>
            <a:ext cx="4042471" cy="2153264"/>
          </a:xfrm>
          <a:prstGeom prst="rect">
            <a:avLst/>
          </a:prstGeom>
        </p:spPr>
      </p:pic>
      <p:pic>
        <p:nvPicPr>
          <p:cNvPr id="5" name="Picture 4">
            <a:extLst>
              <a:ext uri="{FF2B5EF4-FFF2-40B4-BE49-F238E27FC236}">
                <a16:creationId xmlns:a16="http://schemas.microsoft.com/office/drawing/2014/main" id="{2BBD2F9F-4701-56E7-D004-69A67BC47F4E}"/>
              </a:ext>
            </a:extLst>
          </p:cNvPr>
          <p:cNvPicPr>
            <a:picLocks noChangeAspect="1"/>
          </p:cNvPicPr>
          <p:nvPr/>
        </p:nvPicPr>
        <p:blipFill>
          <a:blip r:embed="rId4"/>
          <a:stretch>
            <a:fillRect/>
          </a:stretch>
        </p:blipFill>
        <p:spPr>
          <a:xfrm>
            <a:off x="966907" y="4684264"/>
            <a:ext cx="4042471" cy="2076570"/>
          </a:xfrm>
          <a:prstGeom prst="rect">
            <a:avLst/>
          </a:prstGeom>
        </p:spPr>
      </p:pic>
      <p:sp>
        <p:nvSpPr>
          <p:cNvPr id="6" name="Text Box 15">
            <a:extLst>
              <a:ext uri="{FF2B5EF4-FFF2-40B4-BE49-F238E27FC236}">
                <a16:creationId xmlns:a16="http://schemas.microsoft.com/office/drawing/2014/main" id="{A535B02E-21B7-D2D9-E557-655BE533BC96}"/>
              </a:ext>
            </a:extLst>
          </p:cNvPr>
          <p:cNvSpPr txBox="1"/>
          <p:nvPr/>
        </p:nvSpPr>
        <p:spPr>
          <a:xfrm>
            <a:off x="5566735" y="4956909"/>
            <a:ext cx="6240227" cy="1373447"/>
          </a:xfrm>
          <a:prstGeom prst="rect">
            <a:avLst/>
          </a:prstGeom>
          <a:noFill/>
          <a:ln>
            <a:noFill/>
          </a:ln>
          <a:effectLst>
            <a:outerShdw blurRad="76200" dir="13500000" sy="23000" kx="1200000" algn="br" rotWithShape="0">
              <a:prstClr val="black">
                <a:alpha val="20000"/>
              </a:prstClr>
            </a:outerShdw>
          </a:effectLst>
        </p:spPr>
        <p:txBody>
          <a:bodyPr wrap="square" rtlCol="0">
            <a:noAutofit/>
          </a:bodyPr>
          <a:lstStyle/>
          <a:p>
            <a:r>
              <a:rPr lang="en-US" sz="2000" dirty="0">
                <a:solidFill>
                  <a:schemeClr val="accent6">
                    <a:lumMod val="75000"/>
                  </a:schemeClr>
                </a:solidFill>
                <a:latin typeface="Söhne"/>
              </a:rPr>
              <a:t>Karimnagar:</a:t>
            </a:r>
          </a:p>
          <a:p>
            <a:r>
              <a:rPr lang="en-US" sz="2000" b="0" i="0" dirty="0">
                <a:solidFill>
                  <a:schemeClr val="accent6">
                    <a:lumMod val="75000"/>
                  </a:schemeClr>
                </a:solidFill>
                <a:effectLst/>
                <a:latin typeface="Söhne"/>
              </a:rPr>
              <a:t>Karimnagar was also showing promise for commercial property investment, driven by economic growth and improved infrastructure</a:t>
            </a:r>
            <a:r>
              <a:rPr lang="en-US" sz="2000" b="0" i="0" dirty="0">
                <a:solidFill>
                  <a:srgbClr val="D1D5DB"/>
                </a:solidFill>
                <a:effectLst/>
                <a:latin typeface="Söhne"/>
              </a:rPr>
              <a:t>.</a:t>
            </a:r>
            <a:endParaRPr lang="en-US" sz="2000" b="0" i="0" dirty="0">
              <a:effectLst/>
              <a:latin typeface="Söhne"/>
            </a:endParaRPr>
          </a:p>
          <a:p>
            <a:pPr marL="285750" indent="-285750">
              <a:buFont typeface="Courier New" panose="02070309020205020404" pitchFamily="49" charset="0"/>
              <a:buChar char="o"/>
            </a:pPr>
            <a:endParaRPr lang="en-US" sz="2000" dirty="0">
              <a:solidFill>
                <a:schemeClr val="accent6">
                  <a:lumMod val="75000"/>
                </a:schemeClr>
              </a:solidFill>
            </a:endParaRPr>
          </a:p>
        </p:txBody>
      </p:sp>
    </p:spTree>
    <p:extLst>
      <p:ext uri="{BB962C8B-B14F-4D97-AF65-F5344CB8AC3E}">
        <p14:creationId xmlns:p14="http://schemas.microsoft.com/office/powerpoint/2010/main" val="1966774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9000">
              <a:srgbClr val="CDBE8A"/>
            </a:gs>
            <a:gs pos="0">
              <a:schemeClr val="accent5">
                <a:lumMod val="0"/>
                <a:lumOff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568462" y="325248"/>
            <a:ext cx="10552062" cy="1026719"/>
          </a:xfrm>
        </p:spPr>
        <p:txBody>
          <a:bodyPr/>
          <a:lstStyle/>
          <a:p>
            <a:r>
              <a:rPr lang="en-US" sz="1800" dirty="0">
                <a:solidFill>
                  <a:schemeClr val="tx1"/>
                </a:solidFill>
              </a:rPr>
              <a:t>2.	What significant policies or initiatives were put into effect to enhance economic growth, 	investments, and employment in Telangana by the current government? Can we quantify the 	impact of these policies using available data?</a:t>
            </a:r>
          </a:p>
          <a:p>
            <a:endParaRPr lang="en-US" dirty="0"/>
          </a:p>
        </p:txBody>
      </p:sp>
      <p:sp>
        <p:nvSpPr>
          <p:cNvPr id="16" name="Text Box 15"/>
          <p:cNvSpPr txBox="1"/>
          <p:nvPr/>
        </p:nvSpPr>
        <p:spPr>
          <a:xfrm>
            <a:off x="991067" y="1333801"/>
            <a:ext cx="9706851" cy="1260314"/>
          </a:xfrm>
          <a:prstGeom prst="rect">
            <a:avLst/>
          </a:prstGeom>
          <a:noFill/>
          <a:ln>
            <a:noFill/>
          </a:ln>
          <a:effectLst>
            <a:outerShdw blurRad="76200" dir="13500000" sy="23000" kx="1200000" algn="br" rotWithShape="0">
              <a:prstClr val="black">
                <a:alpha val="20000"/>
              </a:prstClr>
            </a:outerShdw>
          </a:effectLst>
        </p:spPr>
        <p:txBody>
          <a:bodyPr wrap="square" rtlCol="0">
            <a:noAutofit/>
          </a:bodyPr>
          <a:lstStyle/>
          <a:p>
            <a:r>
              <a:rPr lang="en-IN" sz="2000" b="1" dirty="0">
                <a:solidFill>
                  <a:srgbClr val="FF0000"/>
                </a:solidFill>
              </a:rPr>
              <a:t>Economic Growth:</a:t>
            </a:r>
          </a:p>
          <a:p>
            <a:r>
              <a:rPr lang="en-US" sz="2000" i="0" dirty="0">
                <a:solidFill>
                  <a:schemeClr val="accent6">
                    <a:lumMod val="75000"/>
                  </a:schemeClr>
                </a:solidFill>
                <a:effectLst/>
                <a:latin typeface="Söhne"/>
              </a:rPr>
              <a:t>Tourism Promotion: </a:t>
            </a:r>
          </a:p>
          <a:p>
            <a:r>
              <a:rPr lang="en-US" sz="2000" b="0" i="0" dirty="0">
                <a:solidFill>
                  <a:schemeClr val="accent6">
                    <a:lumMod val="75000"/>
                  </a:schemeClr>
                </a:solidFill>
                <a:effectLst/>
                <a:latin typeface="Söhne"/>
              </a:rPr>
              <a:t>Invest in tourism infrastructure and promote cultural, historical, and natural attractions to attract tourists and generate revenue.</a:t>
            </a:r>
            <a:endParaRPr lang="en-IN" sz="2000" dirty="0">
              <a:solidFill>
                <a:schemeClr val="accent6">
                  <a:lumMod val="75000"/>
                </a:schemeClr>
              </a:solidFill>
            </a:endParaRPr>
          </a:p>
          <a:p>
            <a:endParaRPr lang="en-US" sz="2000" dirty="0">
              <a:solidFill>
                <a:schemeClr val="accent6">
                  <a:lumMod val="75000"/>
                </a:schemeClr>
              </a:solidFill>
            </a:endParaRPr>
          </a:p>
        </p:txBody>
      </p:sp>
      <p:pic>
        <p:nvPicPr>
          <p:cNvPr id="7" name="Picture 6">
            <a:extLst>
              <a:ext uri="{FF2B5EF4-FFF2-40B4-BE49-F238E27FC236}">
                <a16:creationId xmlns:a16="http://schemas.microsoft.com/office/drawing/2014/main" id="{72133EAC-9A7E-5EB7-855F-BCB5DCDD915F}"/>
              </a:ext>
            </a:extLst>
          </p:cNvPr>
          <p:cNvPicPr>
            <a:picLocks noChangeAspect="1"/>
          </p:cNvPicPr>
          <p:nvPr/>
        </p:nvPicPr>
        <p:blipFill rotWithShape="1">
          <a:blip r:embed="rId2"/>
          <a:srcRect l="635" r="868" b="1697"/>
          <a:stretch/>
        </p:blipFill>
        <p:spPr>
          <a:xfrm>
            <a:off x="1526020" y="2886615"/>
            <a:ext cx="8393101" cy="3380961"/>
          </a:xfrm>
          <a:prstGeom prst="rect">
            <a:avLst/>
          </a:prstGeom>
        </p:spPr>
      </p:pic>
    </p:spTree>
    <p:extLst>
      <p:ext uri="{BB962C8B-B14F-4D97-AF65-F5344CB8AC3E}">
        <p14:creationId xmlns:p14="http://schemas.microsoft.com/office/powerpoint/2010/main" val="3107001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9000">
              <a:srgbClr val="CDBE8A"/>
            </a:gs>
            <a:gs pos="0">
              <a:schemeClr val="accent5">
                <a:lumMod val="0"/>
                <a:lumOff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6" name="Text Box 15"/>
          <p:cNvSpPr txBox="1"/>
          <p:nvPr/>
        </p:nvSpPr>
        <p:spPr>
          <a:xfrm>
            <a:off x="869144" y="334622"/>
            <a:ext cx="9706851" cy="1260314"/>
          </a:xfrm>
          <a:prstGeom prst="rect">
            <a:avLst/>
          </a:prstGeom>
          <a:noFill/>
          <a:ln>
            <a:noFill/>
          </a:ln>
          <a:effectLst>
            <a:outerShdw blurRad="76200" dir="13500000" sy="23000" kx="1200000" algn="br" rotWithShape="0">
              <a:prstClr val="black">
                <a:alpha val="20000"/>
              </a:prstClr>
            </a:outerShdw>
          </a:effectLst>
        </p:spPr>
        <p:txBody>
          <a:bodyPr wrap="square" rtlCol="0">
            <a:noAutofit/>
          </a:bodyPr>
          <a:lstStyle/>
          <a:p>
            <a:r>
              <a:rPr lang="en-IN" sz="2000" b="1" dirty="0">
                <a:solidFill>
                  <a:srgbClr val="FF0000"/>
                </a:solidFill>
              </a:rPr>
              <a:t>Employment:</a:t>
            </a:r>
          </a:p>
          <a:p>
            <a:r>
              <a:rPr lang="en-US" sz="2000" i="0" dirty="0">
                <a:solidFill>
                  <a:schemeClr val="accent6">
                    <a:lumMod val="75000"/>
                  </a:schemeClr>
                </a:solidFill>
                <a:effectLst/>
                <a:latin typeface="Söhne"/>
              </a:rPr>
              <a:t>IT and Innovation Hub: </a:t>
            </a:r>
          </a:p>
          <a:p>
            <a:r>
              <a:rPr lang="en-US" sz="2000" b="0" i="0" dirty="0">
                <a:solidFill>
                  <a:schemeClr val="accent6">
                    <a:lumMod val="75000"/>
                  </a:schemeClr>
                </a:solidFill>
                <a:effectLst/>
                <a:latin typeface="Söhne"/>
              </a:rPr>
              <a:t>Hyderabad, the capital of Telangana, has been a focal point for IT companies. The government continued to support the growth of the IT sector by providing infrastructure and facilities. Initiatives like T-Hub, an innovation hub for startups, have also been launched to foster entrepreneurship.</a:t>
            </a:r>
            <a:endParaRPr lang="en-IN" sz="2000" dirty="0">
              <a:solidFill>
                <a:schemeClr val="accent6">
                  <a:lumMod val="75000"/>
                </a:schemeClr>
              </a:solidFill>
            </a:endParaRPr>
          </a:p>
          <a:p>
            <a:endParaRPr lang="en-US" sz="2000" dirty="0">
              <a:solidFill>
                <a:schemeClr val="accent6">
                  <a:lumMod val="75000"/>
                </a:schemeClr>
              </a:solidFill>
            </a:endParaRPr>
          </a:p>
        </p:txBody>
      </p:sp>
      <p:pic>
        <p:nvPicPr>
          <p:cNvPr id="3" name="Picture 2">
            <a:extLst>
              <a:ext uri="{FF2B5EF4-FFF2-40B4-BE49-F238E27FC236}">
                <a16:creationId xmlns:a16="http://schemas.microsoft.com/office/drawing/2014/main" id="{3079A8DD-D77A-A4F5-0BA8-B8FFB6016274}"/>
              </a:ext>
            </a:extLst>
          </p:cNvPr>
          <p:cNvPicPr>
            <a:picLocks noChangeAspect="1"/>
          </p:cNvPicPr>
          <p:nvPr/>
        </p:nvPicPr>
        <p:blipFill>
          <a:blip r:embed="rId2"/>
          <a:stretch>
            <a:fillRect/>
          </a:stretch>
        </p:blipFill>
        <p:spPr>
          <a:xfrm>
            <a:off x="1712447" y="2562899"/>
            <a:ext cx="8512769" cy="3687097"/>
          </a:xfrm>
          <a:prstGeom prst="rect">
            <a:avLst/>
          </a:prstGeom>
        </p:spPr>
      </p:pic>
    </p:spTree>
    <p:extLst>
      <p:ext uri="{BB962C8B-B14F-4D97-AF65-F5344CB8AC3E}">
        <p14:creationId xmlns:p14="http://schemas.microsoft.com/office/powerpoint/2010/main" val="860952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9616" y="2334959"/>
            <a:ext cx="5693664" cy="3122168"/>
          </a:xfrm>
        </p:spPr>
        <p:txBody>
          <a:bodyPr>
            <a:normAutofit/>
          </a:bodyPr>
          <a:lstStyle/>
          <a:p>
            <a:r>
              <a:rPr lang="en-US" dirty="0">
                <a:solidFill>
                  <a:schemeClr val="bg1">
                    <a:lumMod val="50000"/>
                  </a:schemeClr>
                </a:solidFill>
              </a:rPr>
              <a:t>Introduction​</a:t>
            </a:r>
          </a:p>
          <a:p>
            <a:r>
              <a:rPr lang="en-US" dirty="0">
                <a:solidFill>
                  <a:schemeClr val="bg1">
                    <a:lumMod val="50000"/>
                  </a:schemeClr>
                </a:solidFill>
              </a:rPr>
              <a:t>Objectivies</a:t>
            </a:r>
          </a:p>
          <a:p>
            <a:r>
              <a:rPr lang="en-US" dirty="0">
                <a:solidFill>
                  <a:schemeClr val="bg1">
                    <a:lumMod val="50000"/>
                  </a:schemeClr>
                </a:solidFill>
              </a:rPr>
              <a:t>​Primary Insights</a:t>
            </a:r>
          </a:p>
          <a:p>
            <a:r>
              <a:rPr lang="en-US" dirty="0">
                <a:solidFill>
                  <a:schemeClr val="bg1">
                    <a:lumMod val="50000"/>
                  </a:schemeClr>
                </a:solidFill>
              </a:rPr>
              <a:t>Secondary Insights</a:t>
            </a:r>
          </a:p>
          <a:p>
            <a:r>
              <a:rPr lang="en-US" dirty="0">
                <a:solidFill>
                  <a:schemeClr val="bg1">
                    <a:lumMod val="50000"/>
                  </a:schemeClr>
                </a:solidFill>
              </a:rPr>
              <a:t>​Recommendations </a:t>
            </a:r>
          </a:p>
          <a:p>
            <a:endParaRPr lang="en-US" dirty="0"/>
          </a:p>
        </p:txBody>
      </p:sp>
      <p:sp>
        <p:nvSpPr>
          <p:cNvPr id="6" name="TextBox 5">
            <a:extLst>
              <a:ext uri="{FF2B5EF4-FFF2-40B4-BE49-F238E27FC236}">
                <a16:creationId xmlns:a16="http://schemas.microsoft.com/office/drawing/2014/main" id="{94D68768-4D8E-B686-C403-5F75DD8474AD}"/>
              </a:ext>
            </a:extLst>
          </p:cNvPr>
          <p:cNvSpPr txBox="1"/>
          <p:nvPr/>
        </p:nvSpPr>
        <p:spPr>
          <a:xfrm>
            <a:off x="1499616" y="1428305"/>
            <a:ext cx="2208474" cy="646331"/>
          </a:xfrm>
          <a:prstGeom prst="rect">
            <a:avLst/>
          </a:prstGeom>
          <a:noFill/>
        </p:spPr>
        <p:txBody>
          <a:bodyPr wrap="square" rtlCol="0">
            <a:spAutoFit/>
          </a:bodyPr>
          <a:lstStyle/>
          <a:p>
            <a:r>
              <a:rPr lang="en-IN" sz="3600" b="1" dirty="0">
                <a:solidFill>
                  <a:srgbClr val="002060"/>
                </a:solidFill>
              </a:rPr>
              <a:t>AGENDA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9000">
              <a:srgbClr val="CDBE8A"/>
            </a:gs>
            <a:gs pos="0">
              <a:schemeClr val="accent5">
                <a:lumMod val="0"/>
                <a:lumOff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6" name="Text Box 15"/>
          <p:cNvSpPr txBox="1"/>
          <p:nvPr/>
        </p:nvSpPr>
        <p:spPr>
          <a:xfrm>
            <a:off x="915570" y="122676"/>
            <a:ext cx="9706851" cy="2160296"/>
          </a:xfrm>
          <a:prstGeom prst="rect">
            <a:avLst/>
          </a:prstGeom>
          <a:noFill/>
          <a:ln>
            <a:noFill/>
          </a:ln>
          <a:effectLst>
            <a:outerShdw blurRad="76200" dir="13500000" sy="23000" kx="1200000" algn="br" rotWithShape="0">
              <a:prstClr val="black">
                <a:alpha val="20000"/>
              </a:prstClr>
            </a:outerShdw>
          </a:effectLst>
        </p:spPr>
        <p:txBody>
          <a:bodyPr wrap="square" rtlCol="0">
            <a:noAutofit/>
          </a:bodyPr>
          <a:lstStyle/>
          <a:p>
            <a:r>
              <a:rPr lang="en-IN" sz="2000" b="1" dirty="0">
                <a:solidFill>
                  <a:srgbClr val="FF0000"/>
                </a:solidFill>
              </a:rPr>
              <a:t>Investments:</a:t>
            </a:r>
          </a:p>
          <a:p>
            <a:r>
              <a:rPr lang="en-US" sz="2000" i="0" dirty="0">
                <a:solidFill>
                  <a:schemeClr val="accent6">
                    <a:lumMod val="75000"/>
                  </a:schemeClr>
                </a:solidFill>
                <a:effectLst/>
                <a:latin typeface="Söhne"/>
              </a:rPr>
              <a:t>Industrial and Investment Promotion:</a:t>
            </a:r>
          </a:p>
          <a:p>
            <a:r>
              <a:rPr lang="en-US" sz="2000" b="0" i="0" dirty="0">
                <a:solidFill>
                  <a:schemeClr val="accent6">
                    <a:lumMod val="75000"/>
                  </a:schemeClr>
                </a:solidFill>
                <a:effectLst/>
                <a:latin typeface="Söhne"/>
              </a:rPr>
              <a:t> The Telangana government has actively promoted industrial growth through its industrial policy. It offered incentives and subsidies to attract investments in various sectors, including information technology, pharmaceuticals, textiles, and manufacturing. The Telangana State Industrial Project Approval and Self-Certification System (TS-iPASS) was launched to streamline approvals for industries, making it easier for businesses to set up operations.</a:t>
            </a:r>
            <a:endParaRPr lang="en-IN" sz="2000" b="1" dirty="0">
              <a:solidFill>
                <a:schemeClr val="accent6">
                  <a:lumMod val="75000"/>
                </a:schemeClr>
              </a:solidFill>
            </a:endParaRPr>
          </a:p>
          <a:p>
            <a:endParaRPr lang="en-US" sz="2000" dirty="0">
              <a:solidFill>
                <a:schemeClr val="accent6">
                  <a:lumMod val="75000"/>
                </a:schemeClr>
              </a:solidFill>
            </a:endParaRPr>
          </a:p>
        </p:txBody>
      </p:sp>
      <p:pic>
        <p:nvPicPr>
          <p:cNvPr id="3" name="Picture 2">
            <a:extLst>
              <a:ext uri="{FF2B5EF4-FFF2-40B4-BE49-F238E27FC236}">
                <a16:creationId xmlns:a16="http://schemas.microsoft.com/office/drawing/2014/main" id="{B4626F79-90A0-CC96-D708-FBDB924B73EB}"/>
              </a:ext>
            </a:extLst>
          </p:cNvPr>
          <p:cNvPicPr>
            <a:picLocks noChangeAspect="1"/>
          </p:cNvPicPr>
          <p:nvPr/>
        </p:nvPicPr>
        <p:blipFill rotWithShape="1">
          <a:blip r:embed="rId2"/>
          <a:srcRect l="962" r="1206"/>
          <a:stretch/>
        </p:blipFill>
        <p:spPr>
          <a:xfrm>
            <a:off x="3277104" y="2791351"/>
            <a:ext cx="5637792" cy="28860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33261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a:gsLst>
            <a:gs pos="77000">
              <a:srgbClr val="F8EADF"/>
            </a:gs>
            <a:gs pos="55000">
              <a:schemeClr val="accent1">
                <a:lumMod val="45000"/>
                <a:lumOff val="55000"/>
              </a:schemeClr>
            </a:gs>
            <a:gs pos="17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0B0D7B0C-95B4-8F4D-F4EA-C1D950917F1C}"/>
              </a:ext>
            </a:extLst>
          </p:cNvPr>
          <p:cNvSpPr txBox="1"/>
          <p:nvPr/>
        </p:nvSpPr>
        <p:spPr>
          <a:xfrm>
            <a:off x="1033320" y="2782669"/>
            <a:ext cx="9782033" cy="646331"/>
          </a:xfrm>
          <a:prstGeom prst="rect">
            <a:avLst/>
          </a:prstGeom>
          <a:noFill/>
        </p:spPr>
        <p:txBody>
          <a:bodyPr wrap="square">
            <a:spAutoFit/>
          </a:bodyPr>
          <a:lstStyle/>
          <a:p>
            <a:r>
              <a:rPr lang="en-US" sz="3600" dirty="0">
                <a:solidFill>
                  <a:schemeClr val="bg1">
                    <a:lumMod val="50000"/>
                  </a:schemeClr>
                </a:solidFill>
              </a:rPr>
              <a:t>TOP 5 INSIGHTS AND RECOMMENDATION</a:t>
            </a:r>
          </a:p>
        </p:txBody>
      </p:sp>
    </p:spTree>
    <p:extLst>
      <p:ext uri="{BB962C8B-B14F-4D97-AF65-F5344CB8AC3E}">
        <p14:creationId xmlns:p14="http://schemas.microsoft.com/office/powerpoint/2010/main" val="2397668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9000">
              <a:srgbClr val="CDBE8A"/>
            </a:gs>
            <a:gs pos="0">
              <a:schemeClr val="accent5">
                <a:lumMod val="0"/>
                <a:lumOff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729276" y="325247"/>
            <a:ext cx="10552062" cy="1026719"/>
          </a:xfrm>
        </p:spPr>
        <p:txBody>
          <a:bodyPr/>
          <a:lstStyle/>
          <a:p>
            <a:pPr algn="ctr"/>
            <a:r>
              <a:rPr lang="en-US" sz="2000" u="none" strike="noStrike" kern="100" dirty="0">
                <a:solidFill>
                  <a:srgbClr val="FF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TOP 5 INSIGHTS</a:t>
            </a:r>
            <a:endParaRPr lang="en-IN" sz="2000" u="none" strike="noStrike" kern="100" dirty="0">
              <a:solidFill>
                <a:srgbClr val="FF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endParaRPr lang="en-US" dirty="0"/>
          </a:p>
        </p:txBody>
      </p:sp>
      <p:sp>
        <p:nvSpPr>
          <p:cNvPr id="16" name="Text Box 15"/>
          <p:cNvSpPr txBox="1"/>
          <p:nvPr/>
        </p:nvSpPr>
        <p:spPr>
          <a:xfrm>
            <a:off x="7076002" y="2103630"/>
            <a:ext cx="5115998" cy="1371039"/>
          </a:xfrm>
          <a:prstGeom prst="rect">
            <a:avLst/>
          </a:prstGeom>
          <a:noFill/>
          <a:ln>
            <a:noFill/>
          </a:ln>
          <a:effectLst>
            <a:outerShdw blurRad="76200" dir="13500000" sy="23000" kx="1200000" algn="br" rotWithShape="0">
              <a:prstClr val="black">
                <a:alpha val="20000"/>
              </a:prstClr>
            </a:outerShdw>
          </a:effectLst>
        </p:spPr>
        <p:txBody>
          <a:bodyPr wrap="square" rtlCol="0">
            <a:noAutofit/>
          </a:bodyPr>
          <a:lstStyle/>
          <a:p>
            <a:pPr marL="457200" indent="-457200">
              <a:buFont typeface="Courier New" panose="02070309020205020404" pitchFamily="49" charset="0"/>
              <a:buChar char="o"/>
            </a:pPr>
            <a:r>
              <a:rPr lang="en-IN" sz="2000" dirty="0"/>
              <a:t>Hyderabad , Medchal-malkajgiri , Rangareddy  are the top 3 districts in vehicle sales as they are most populated districts in the state</a:t>
            </a:r>
          </a:p>
        </p:txBody>
      </p:sp>
      <p:sp>
        <p:nvSpPr>
          <p:cNvPr id="9" name="Text Box 15">
            <a:extLst>
              <a:ext uri="{FF2B5EF4-FFF2-40B4-BE49-F238E27FC236}">
                <a16:creationId xmlns:a16="http://schemas.microsoft.com/office/drawing/2014/main" id="{CDEC2356-D7D2-2481-A435-C55393838DA3}"/>
              </a:ext>
            </a:extLst>
          </p:cNvPr>
          <p:cNvSpPr txBox="1"/>
          <p:nvPr/>
        </p:nvSpPr>
        <p:spPr>
          <a:xfrm>
            <a:off x="7076002" y="4521837"/>
            <a:ext cx="5115998" cy="1481891"/>
          </a:xfrm>
          <a:prstGeom prst="rect">
            <a:avLst/>
          </a:prstGeom>
          <a:noFill/>
          <a:ln>
            <a:noFill/>
          </a:ln>
          <a:effectLst>
            <a:outerShdw blurRad="76200" dir="13500000" sy="23000" kx="1200000" algn="br" rotWithShape="0">
              <a:prstClr val="black">
                <a:alpha val="20000"/>
              </a:prstClr>
            </a:outerShdw>
          </a:effectLst>
        </p:spPr>
        <p:txBody>
          <a:bodyPr wrap="square" rtlCol="0">
            <a:noAutofit/>
          </a:bodyPr>
          <a:lstStyle/>
          <a:p>
            <a:pPr marL="457200" indent="-457200">
              <a:buFont typeface="Courier New" panose="02070309020205020404" pitchFamily="49" charset="0"/>
              <a:buChar char="o"/>
            </a:pPr>
            <a:r>
              <a:rPr lang="en-IN" sz="2000" dirty="0"/>
              <a:t>More sales of vehicles of different types is in the month of October  The reason may the manufacturing companies clears all it’s stock and generates new productivity.</a:t>
            </a:r>
            <a:endParaRPr lang="en-US" sz="2000" dirty="0">
              <a:solidFill>
                <a:schemeClr val="accent6">
                  <a:lumMod val="75000"/>
                </a:schemeClr>
              </a:solidFill>
            </a:endParaRPr>
          </a:p>
        </p:txBody>
      </p:sp>
      <p:pic>
        <p:nvPicPr>
          <p:cNvPr id="3" name="Picture 2">
            <a:extLst>
              <a:ext uri="{FF2B5EF4-FFF2-40B4-BE49-F238E27FC236}">
                <a16:creationId xmlns:a16="http://schemas.microsoft.com/office/drawing/2014/main" id="{7BDDA709-CCC9-5A99-C295-7185AC40E675}"/>
              </a:ext>
            </a:extLst>
          </p:cNvPr>
          <p:cNvPicPr>
            <a:picLocks noChangeAspect="1"/>
          </p:cNvPicPr>
          <p:nvPr/>
        </p:nvPicPr>
        <p:blipFill rotWithShape="1">
          <a:blip r:embed="rId2"/>
          <a:srcRect l="2038" t="8037" r="1554" b="6672"/>
          <a:stretch/>
        </p:blipFill>
        <p:spPr>
          <a:xfrm>
            <a:off x="328725" y="1569409"/>
            <a:ext cx="6652307" cy="22466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1AB6871B-C674-98E2-0D46-477C9DFCBA50}"/>
              </a:ext>
            </a:extLst>
          </p:cNvPr>
          <p:cNvPicPr>
            <a:picLocks noChangeAspect="1"/>
          </p:cNvPicPr>
          <p:nvPr/>
        </p:nvPicPr>
        <p:blipFill rotWithShape="1">
          <a:blip r:embed="rId3"/>
          <a:srcRect l="3384" t="5905" r="4305" b="4343"/>
          <a:stretch/>
        </p:blipFill>
        <p:spPr>
          <a:xfrm>
            <a:off x="1937801" y="4033490"/>
            <a:ext cx="3948270" cy="21800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45960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9000">
              <a:srgbClr val="CDBE8A"/>
            </a:gs>
            <a:gs pos="0">
              <a:schemeClr val="accent5">
                <a:lumMod val="0"/>
                <a:lumOff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FFA516-5204-05B8-82D5-71CC0F1456BC}"/>
              </a:ext>
            </a:extLst>
          </p:cNvPr>
          <p:cNvSpPr txBox="1"/>
          <p:nvPr/>
        </p:nvSpPr>
        <p:spPr>
          <a:xfrm>
            <a:off x="483111" y="446095"/>
            <a:ext cx="9906936" cy="923330"/>
          </a:xfrm>
          <a:prstGeom prst="rect">
            <a:avLst/>
          </a:prstGeom>
          <a:noFill/>
        </p:spPr>
        <p:txBody>
          <a:bodyPr wrap="square" rtlCol="0">
            <a:spAutoFit/>
          </a:bodyPr>
          <a:lstStyle/>
          <a:p>
            <a:pPr marL="285750" indent="-285750">
              <a:buFont typeface="Courier New" panose="02070309020205020404" pitchFamily="49" charset="0"/>
              <a:buChar char="o"/>
            </a:pPr>
            <a:r>
              <a:rPr lang="en-IN" dirty="0">
                <a:solidFill>
                  <a:schemeClr val="accent6">
                    <a:lumMod val="75000"/>
                  </a:schemeClr>
                </a:solidFill>
              </a:rPr>
              <a:t>The revenue to the government is generated more from stamp registrations than vehicle sales and industrial investments . The revenue units of stamp registration is in billions where as the revenue from vehicle sales and industrial investments are in millions and thousands.</a:t>
            </a:r>
          </a:p>
        </p:txBody>
      </p:sp>
      <p:sp>
        <p:nvSpPr>
          <p:cNvPr id="6" name="TextBox 5">
            <a:extLst>
              <a:ext uri="{FF2B5EF4-FFF2-40B4-BE49-F238E27FC236}">
                <a16:creationId xmlns:a16="http://schemas.microsoft.com/office/drawing/2014/main" id="{6F4E8CFE-B4D5-4BB6-9253-241035EA65B6}"/>
              </a:ext>
            </a:extLst>
          </p:cNvPr>
          <p:cNvSpPr txBox="1"/>
          <p:nvPr/>
        </p:nvSpPr>
        <p:spPr>
          <a:xfrm>
            <a:off x="587456" y="1664191"/>
            <a:ext cx="9737392" cy="667226"/>
          </a:xfrm>
          <a:prstGeom prst="rect">
            <a:avLst/>
          </a:prstGeom>
          <a:noFill/>
        </p:spPr>
        <p:txBody>
          <a:bodyPr wrap="square" rtlCol="0">
            <a:spAutoFit/>
          </a:bodyPr>
          <a:lstStyle/>
          <a:p>
            <a:pPr marL="285750" indent="-285750">
              <a:buFont typeface="Courier New" panose="02070309020205020404" pitchFamily="49" charset="0"/>
              <a:buChar char="o"/>
            </a:pPr>
            <a:r>
              <a:rPr lang="en-IN" dirty="0">
                <a:solidFill>
                  <a:schemeClr val="accent6">
                    <a:lumMod val="75000"/>
                  </a:schemeClr>
                </a:solidFill>
              </a:rPr>
              <a:t>The richest district “Rangareddy”  which contributed more revenue from stamp registrations and also hike in vehicle sales (motor cycles), also in industrial investments.</a:t>
            </a:r>
          </a:p>
        </p:txBody>
      </p:sp>
      <p:pic>
        <p:nvPicPr>
          <p:cNvPr id="7" name="Content Placeholder 14" descr="i2">
            <a:extLst>
              <a:ext uri="{FF2B5EF4-FFF2-40B4-BE49-F238E27FC236}">
                <a16:creationId xmlns:a16="http://schemas.microsoft.com/office/drawing/2014/main" id="{EA507D68-5F31-A07A-6E8F-78B8779E5E24}"/>
              </a:ext>
            </a:extLst>
          </p:cNvPr>
          <p:cNvPicPr>
            <a:picLocks noChangeAspect="1"/>
          </p:cNvPicPr>
          <p:nvPr/>
        </p:nvPicPr>
        <p:blipFill rotWithShape="1">
          <a:blip r:embed="rId2"/>
          <a:srcRect l="3866" t="5703" r="5028" b="7542"/>
          <a:stretch/>
        </p:blipFill>
        <p:spPr>
          <a:xfrm>
            <a:off x="2310772" y="2481259"/>
            <a:ext cx="2718979" cy="16976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Content Placeholder 12" descr="i12">
            <a:extLst>
              <a:ext uri="{FF2B5EF4-FFF2-40B4-BE49-F238E27FC236}">
                <a16:creationId xmlns:a16="http://schemas.microsoft.com/office/drawing/2014/main" id="{5F8882D5-663D-EEBA-FF4C-67A8A0C2F4D7}"/>
              </a:ext>
            </a:extLst>
          </p:cNvPr>
          <p:cNvPicPr>
            <a:picLocks noChangeAspect="1"/>
          </p:cNvPicPr>
          <p:nvPr/>
        </p:nvPicPr>
        <p:blipFill rotWithShape="1">
          <a:blip r:embed="rId3"/>
          <a:srcRect l="5622" t="2720" r="2259" b="7542"/>
          <a:stretch/>
        </p:blipFill>
        <p:spPr>
          <a:xfrm>
            <a:off x="5964793" y="2481259"/>
            <a:ext cx="2718979" cy="17258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87F3A17E-9A9A-2E00-0EE6-60729554AA17}"/>
              </a:ext>
            </a:extLst>
          </p:cNvPr>
          <p:cNvSpPr txBox="1"/>
          <p:nvPr/>
        </p:nvSpPr>
        <p:spPr>
          <a:xfrm>
            <a:off x="587456" y="4633608"/>
            <a:ext cx="4487161" cy="923330"/>
          </a:xfrm>
          <a:prstGeom prst="rect">
            <a:avLst/>
          </a:prstGeom>
          <a:noFill/>
        </p:spPr>
        <p:txBody>
          <a:bodyPr wrap="square" rtlCol="0">
            <a:spAutoFit/>
          </a:bodyPr>
          <a:lstStyle/>
          <a:p>
            <a:pPr marL="285750" indent="-285750">
              <a:buFont typeface="Courier New" panose="02070309020205020404" pitchFamily="49" charset="0"/>
              <a:buChar char="o"/>
            </a:pPr>
            <a:r>
              <a:rPr lang="en-IN" dirty="0">
                <a:solidFill>
                  <a:schemeClr val="accent6">
                    <a:lumMod val="75000"/>
                  </a:schemeClr>
                </a:solidFill>
              </a:rPr>
              <a:t>Real Estates, Industrial parks , IT sectors are high in investments and provides more employment in  the state</a:t>
            </a:r>
          </a:p>
        </p:txBody>
      </p:sp>
      <p:pic>
        <p:nvPicPr>
          <p:cNvPr id="4" name="Picture 3">
            <a:extLst>
              <a:ext uri="{FF2B5EF4-FFF2-40B4-BE49-F238E27FC236}">
                <a16:creationId xmlns:a16="http://schemas.microsoft.com/office/drawing/2014/main" id="{7AAB7B79-031B-2433-BFCD-B6162CCDB18D}"/>
              </a:ext>
            </a:extLst>
          </p:cNvPr>
          <p:cNvPicPr>
            <a:picLocks noChangeAspect="1"/>
          </p:cNvPicPr>
          <p:nvPr/>
        </p:nvPicPr>
        <p:blipFill rotWithShape="1">
          <a:blip r:embed="rId4"/>
          <a:srcRect l="831" t="2464" r="1369"/>
          <a:stretch/>
        </p:blipFill>
        <p:spPr>
          <a:xfrm>
            <a:off x="4953504" y="4328792"/>
            <a:ext cx="4989839" cy="24419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62890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9000">
              <a:srgbClr val="CDBE8A"/>
            </a:gs>
            <a:gs pos="0">
              <a:schemeClr val="accent5">
                <a:lumMod val="0"/>
                <a:lumOff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729276" y="325247"/>
            <a:ext cx="10552062" cy="1026719"/>
          </a:xfrm>
        </p:spPr>
        <p:txBody>
          <a:bodyPr/>
          <a:lstStyle/>
          <a:p>
            <a:pPr algn="ctr"/>
            <a:r>
              <a:rPr lang="en-US" sz="2000" u="none" strike="noStrike" kern="100" dirty="0">
                <a:solidFill>
                  <a:srgbClr val="FF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TOP 5 </a:t>
            </a:r>
            <a:r>
              <a:rPr lang="en-US" sz="2000" kern="100" dirty="0">
                <a:solidFill>
                  <a:srgbClr val="FF0000"/>
                </a:solidFill>
                <a:uFill>
                  <a:solidFill>
                    <a:srgbClr val="000000"/>
                  </a:solidFill>
                </a:uFill>
                <a:ea typeface="Arial" panose="020B0604020202020204" pitchFamily="34" charset="0"/>
              </a:rPr>
              <a:t>RECOMMENDATIONS</a:t>
            </a:r>
            <a:endParaRPr lang="en-IN" sz="2000" u="none" strike="noStrike" kern="100" dirty="0">
              <a:solidFill>
                <a:srgbClr val="FF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endParaRPr lang="en-US" dirty="0"/>
          </a:p>
        </p:txBody>
      </p:sp>
      <p:sp>
        <p:nvSpPr>
          <p:cNvPr id="16" name="Text Box 15"/>
          <p:cNvSpPr txBox="1"/>
          <p:nvPr/>
        </p:nvSpPr>
        <p:spPr>
          <a:xfrm>
            <a:off x="1165708" y="1776626"/>
            <a:ext cx="5115998" cy="1590304"/>
          </a:xfrm>
          <a:prstGeom prst="rect">
            <a:avLst/>
          </a:prstGeom>
          <a:noFill/>
          <a:ln>
            <a:noFill/>
          </a:ln>
          <a:effectLst>
            <a:outerShdw blurRad="76200" dir="13500000" sy="23000" kx="1200000" algn="br" rotWithShape="0">
              <a:prstClr val="black">
                <a:alpha val="20000"/>
              </a:prstClr>
            </a:outerShdw>
          </a:effectLst>
        </p:spPr>
        <p:txBody>
          <a:bodyPr wrap="square" rtlCol="0">
            <a:noAutofit/>
          </a:bodyPr>
          <a:lstStyle/>
          <a:p>
            <a:pPr marL="457200" indent="-457200">
              <a:buFont typeface="Courier New" panose="02070309020205020404" pitchFamily="49" charset="0"/>
              <a:buChar char="o"/>
            </a:pPr>
            <a:r>
              <a:rPr lang="en-IN" sz="2000" dirty="0"/>
              <a:t>No revenue contributed from Jayashankar Bhupalpally The property rates and values need to be increase to generate document registration revenue from this district.</a:t>
            </a:r>
          </a:p>
          <a:p>
            <a:pPr marL="457200" indent="-457200">
              <a:buFont typeface="Courier New" panose="02070309020205020404" pitchFamily="49" charset="0"/>
              <a:buChar char="o"/>
            </a:pPr>
            <a:endParaRPr lang="en-IN" sz="2000" dirty="0"/>
          </a:p>
        </p:txBody>
      </p:sp>
      <p:pic>
        <p:nvPicPr>
          <p:cNvPr id="2" name="Picture 1">
            <a:extLst>
              <a:ext uri="{FF2B5EF4-FFF2-40B4-BE49-F238E27FC236}">
                <a16:creationId xmlns:a16="http://schemas.microsoft.com/office/drawing/2014/main" id="{8EA4A2D3-9D12-9D5D-F142-94F2356E4712}"/>
              </a:ext>
            </a:extLst>
          </p:cNvPr>
          <p:cNvPicPr>
            <a:picLocks noChangeAspect="1"/>
          </p:cNvPicPr>
          <p:nvPr/>
        </p:nvPicPr>
        <p:blipFill rotWithShape="1">
          <a:blip r:embed="rId2"/>
          <a:srcRect l="4631" t="18515" r="7017" b="12246"/>
          <a:stretch/>
        </p:blipFill>
        <p:spPr>
          <a:xfrm>
            <a:off x="7194087" y="2258749"/>
            <a:ext cx="3064149" cy="5207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81EB1B9A-A742-7072-E398-FFDF61228EC1}"/>
              </a:ext>
            </a:extLst>
          </p:cNvPr>
          <p:cNvPicPr>
            <a:picLocks noChangeAspect="1"/>
          </p:cNvPicPr>
          <p:nvPr/>
        </p:nvPicPr>
        <p:blipFill rotWithShape="1">
          <a:blip r:embed="rId3"/>
          <a:srcRect t="835" b="2776"/>
          <a:stretch/>
        </p:blipFill>
        <p:spPr>
          <a:xfrm>
            <a:off x="6825909" y="3686316"/>
            <a:ext cx="3800503" cy="22769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 Box 15">
            <a:extLst>
              <a:ext uri="{FF2B5EF4-FFF2-40B4-BE49-F238E27FC236}">
                <a16:creationId xmlns:a16="http://schemas.microsoft.com/office/drawing/2014/main" id="{01430D2C-765C-76EE-5E09-B7A7D28315EC}"/>
              </a:ext>
            </a:extLst>
          </p:cNvPr>
          <p:cNvSpPr txBox="1"/>
          <p:nvPr/>
        </p:nvSpPr>
        <p:spPr>
          <a:xfrm>
            <a:off x="1130888" y="3884995"/>
            <a:ext cx="5115998" cy="1590304"/>
          </a:xfrm>
          <a:prstGeom prst="rect">
            <a:avLst/>
          </a:prstGeom>
          <a:noFill/>
          <a:ln>
            <a:noFill/>
          </a:ln>
          <a:effectLst>
            <a:outerShdw blurRad="76200" dir="13500000" sy="23000" kx="1200000" algn="br" rotWithShape="0">
              <a:prstClr val="black">
                <a:alpha val="20000"/>
              </a:prstClr>
            </a:outerShdw>
          </a:effectLst>
        </p:spPr>
        <p:txBody>
          <a:bodyPr wrap="square" rtlCol="0">
            <a:noAutofit/>
          </a:bodyPr>
          <a:lstStyle/>
          <a:p>
            <a:pPr marL="457200" indent="-457200">
              <a:buFont typeface="Courier New" panose="02070309020205020404" pitchFamily="49" charset="0"/>
              <a:buChar char="o"/>
            </a:pPr>
            <a:r>
              <a:rPr lang="en-IN" sz="2000" dirty="0"/>
              <a:t>The investments in the sectors like industrial parks and it buildings, wood and leather, Thermal power plant are low compared to other sectors in the state. </a:t>
            </a:r>
          </a:p>
          <a:p>
            <a:pPr marL="457200" indent="-457200">
              <a:buFont typeface="Courier New" panose="02070309020205020404" pitchFamily="49" charset="0"/>
              <a:buChar char="o"/>
            </a:pPr>
            <a:endParaRPr lang="en-IN" sz="2000" dirty="0"/>
          </a:p>
        </p:txBody>
      </p:sp>
    </p:spTree>
    <p:extLst>
      <p:ext uri="{BB962C8B-B14F-4D97-AF65-F5344CB8AC3E}">
        <p14:creationId xmlns:p14="http://schemas.microsoft.com/office/powerpoint/2010/main" val="883978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9000">
              <a:srgbClr val="CDBE8A"/>
            </a:gs>
            <a:gs pos="0">
              <a:schemeClr val="accent5">
                <a:lumMod val="0"/>
                <a:lumOff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6" name="Text Box 15"/>
          <p:cNvSpPr txBox="1"/>
          <p:nvPr/>
        </p:nvSpPr>
        <p:spPr>
          <a:xfrm>
            <a:off x="1130888" y="587549"/>
            <a:ext cx="5115998" cy="1590304"/>
          </a:xfrm>
          <a:prstGeom prst="rect">
            <a:avLst/>
          </a:prstGeom>
          <a:noFill/>
          <a:ln>
            <a:noFill/>
          </a:ln>
          <a:effectLst>
            <a:outerShdw blurRad="76200" dir="13500000" sy="23000" kx="1200000" algn="br" rotWithShape="0">
              <a:prstClr val="black">
                <a:alpha val="20000"/>
              </a:prstClr>
            </a:outerShdw>
          </a:effectLst>
        </p:spPr>
        <p:txBody>
          <a:bodyPr wrap="square" rtlCol="0">
            <a:noAutofit/>
          </a:bodyPr>
          <a:lstStyle/>
          <a:p>
            <a:pPr marL="457200" indent="-457200">
              <a:buFont typeface="Courier New" panose="02070309020205020404" pitchFamily="49" charset="0"/>
              <a:buChar char="o"/>
            </a:pPr>
            <a:r>
              <a:rPr lang="en-IN" sz="2000" dirty="0"/>
              <a:t>Agricultural vehicles are sold less then compared to other type vehicles. Initiatives should be taken to improve the agricultural production in the state.</a:t>
            </a:r>
          </a:p>
        </p:txBody>
      </p:sp>
      <p:pic>
        <p:nvPicPr>
          <p:cNvPr id="7" name="Picture 6">
            <a:extLst>
              <a:ext uri="{FF2B5EF4-FFF2-40B4-BE49-F238E27FC236}">
                <a16:creationId xmlns:a16="http://schemas.microsoft.com/office/drawing/2014/main" id="{E298E1C9-3A06-8D81-15A2-91D2AB2E868A}"/>
              </a:ext>
            </a:extLst>
          </p:cNvPr>
          <p:cNvPicPr>
            <a:picLocks noChangeAspect="1"/>
          </p:cNvPicPr>
          <p:nvPr/>
        </p:nvPicPr>
        <p:blipFill rotWithShape="1">
          <a:blip r:embed="rId2"/>
          <a:srcRect/>
          <a:stretch/>
        </p:blipFill>
        <p:spPr>
          <a:xfrm>
            <a:off x="6582467" y="96972"/>
            <a:ext cx="4089568" cy="22769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 Box 15">
            <a:extLst>
              <a:ext uri="{FF2B5EF4-FFF2-40B4-BE49-F238E27FC236}">
                <a16:creationId xmlns:a16="http://schemas.microsoft.com/office/drawing/2014/main" id="{527789F5-6654-0BDB-6A89-100F9434FC1E}"/>
              </a:ext>
            </a:extLst>
          </p:cNvPr>
          <p:cNvSpPr txBox="1"/>
          <p:nvPr/>
        </p:nvSpPr>
        <p:spPr>
          <a:xfrm>
            <a:off x="1130887" y="2797350"/>
            <a:ext cx="7698219" cy="466634"/>
          </a:xfrm>
          <a:prstGeom prst="rect">
            <a:avLst/>
          </a:prstGeom>
          <a:noFill/>
          <a:ln>
            <a:noFill/>
          </a:ln>
          <a:effectLst>
            <a:outerShdw blurRad="76200" dir="13500000" sy="23000" kx="1200000" algn="br" rotWithShape="0">
              <a:prstClr val="black">
                <a:alpha val="20000"/>
              </a:prstClr>
            </a:outerShdw>
          </a:effectLst>
        </p:spPr>
        <p:txBody>
          <a:bodyPr wrap="square" rtlCol="0">
            <a:noAutofit/>
          </a:bodyPr>
          <a:lstStyle/>
          <a:p>
            <a:pPr marL="457200" indent="-457200">
              <a:buFont typeface="Courier New" panose="02070309020205020404" pitchFamily="49" charset="0"/>
              <a:buChar char="o"/>
            </a:pPr>
            <a:r>
              <a:rPr lang="en-IN" sz="2000" dirty="0"/>
              <a:t>The bottom 3 districts where investment is low.</a:t>
            </a:r>
          </a:p>
        </p:txBody>
      </p:sp>
      <p:pic>
        <p:nvPicPr>
          <p:cNvPr id="10" name="Picture 9">
            <a:extLst>
              <a:ext uri="{FF2B5EF4-FFF2-40B4-BE49-F238E27FC236}">
                <a16:creationId xmlns:a16="http://schemas.microsoft.com/office/drawing/2014/main" id="{AA2A754D-4B82-1A1B-B6B4-1DC8D3F97E6E}"/>
              </a:ext>
            </a:extLst>
          </p:cNvPr>
          <p:cNvPicPr>
            <a:picLocks noChangeAspect="1"/>
          </p:cNvPicPr>
          <p:nvPr/>
        </p:nvPicPr>
        <p:blipFill>
          <a:blip r:embed="rId3"/>
          <a:stretch>
            <a:fillRect/>
          </a:stretch>
        </p:blipFill>
        <p:spPr>
          <a:xfrm>
            <a:off x="1889356" y="3263984"/>
            <a:ext cx="8106468" cy="31410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10440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Stake holder</a:t>
            </a:r>
          </a:p>
        </p:txBody>
      </p:sp>
      <p:sp>
        <p:nvSpPr>
          <p:cNvPr id="74" name="Slide Number Placeholder 73"/>
          <p:cNvSpPr>
            <a:spLocks noGrp="1"/>
          </p:cNvSpPr>
          <p:nvPr>
            <p:ph type="sldNum" sz="quarter" idx="12"/>
          </p:nvPr>
        </p:nvSpPr>
        <p:spPr/>
        <p:txBody>
          <a:bodyPr/>
          <a:lstStyle/>
          <a:p>
            <a:fld id="{48F63A3B-78C7-47BE-AE5E-E10140E04643}" type="slidenum">
              <a:rPr lang="en-US" smtClean="0"/>
              <a:t>36</a:t>
            </a:fld>
            <a:endParaRPr lang="en-US" dirty="0"/>
          </a:p>
        </p:txBody>
      </p:sp>
      <p:sp>
        <p:nvSpPr>
          <p:cNvPr id="2" name="Text Placeholder 1"/>
          <p:cNvSpPr>
            <a:spLocks noGrp="1"/>
          </p:cNvSpPr>
          <p:nvPr>
            <p:ph type="body" sz="quarter" idx="14"/>
          </p:nvPr>
        </p:nvSpPr>
        <p:spPr>
          <a:xfrm>
            <a:off x="758905" y="4989515"/>
            <a:ext cx="2598737" cy="1440406"/>
          </a:xfrm>
        </p:spPr>
        <p:txBody>
          <a:bodyPr/>
          <a:lstStyle/>
          <a:p>
            <a:r>
              <a:rPr lang="en-US" sz="1600" dirty="0"/>
              <a:t>Kalvakuntla taraka ramarao</a:t>
            </a:r>
          </a:p>
        </p:txBody>
      </p:sp>
      <p:sp>
        <p:nvSpPr>
          <p:cNvPr id="5" name="Text Placeholder 4"/>
          <p:cNvSpPr>
            <a:spLocks noGrp="1"/>
          </p:cNvSpPr>
          <p:nvPr>
            <p:ph type="body" sz="quarter" idx="15"/>
          </p:nvPr>
        </p:nvSpPr>
        <p:spPr>
          <a:xfrm>
            <a:off x="916885" y="5917210"/>
            <a:ext cx="2283472" cy="365125"/>
          </a:xfrm>
        </p:spPr>
        <p:txBody>
          <a:bodyPr/>
          <a:lstStyle/>
          <a:p>
            <a:r>
              <a:rPr lang="en-US" dirty="0"/>
              <a:t>Minister of IT industries and Municipal Administration</a:t>
            </a:r>
          </a:p>
        </p:txBody>
      </p:sp>
      <p:sp>
        <p:nvSpPr>
          <p:cNvPr id="9" name="Text Placeholder 8"/>
          <p:cNvSpPr>
            <a:spLocks noGrp="1"/>
          </p:cNvSpPr>
          <p:nvPr>
            <p:ph type="body" sz="quarter" idx="19"/>
          </p:nvPr>
        </p:nvSpPr>
        <p:spPr>
          <a:xfrm>
            <a:off x="4659674" y="5063902"/>
            <a:ext cx="2598737" cy="1439214"/>
          </a:xfrm>
        </p:spPr>
        <p:txBody>
          <a:bodyPr/>
          <a:lstStyle/>
          <a:p>
            <a:r>
              <a:rPr lang="en-US" dirty="0"/>
              <a:t>Dileep konatham</a:t>
            </a:r>
          </a:p>
        </p:txBody>
      </p:sp>
      <p:sp>
        <p:nvSpPr>
          <p:cNvPr id="11" name="Text Placeholder 10"/>
          <p:cNvSpPr>
            <a:spLocks noGrp="1"/>
          </p:cNvSpPr>
          <p:nvPr>
            <p:ph type="body" sz="quarter" idx="21"/>
          </p:nvPr>
        </p:nvSpPr>
        <p:spPr>
          <a:xfrm>
            <a:off x="4784251" y="5783509"/>
            <a:ext cx="2283472" cy="365125"/>
          </a:xfrm>
        </p:spPr>
        <p:txBody>
          <a:bodyPr/>
          <a:lstStyle/>
          <a:p>
            <a:r>
              <a:rPr lang="en-US" dirty="0"/>
              <a:t>Director at Government of Telangana</a:t>
            </a:r>
          </a:p>
        </p:txBody>
      </p:sp>
      <p:sp>
        <p:nvSpPr>
          <p:cNvPr id="12" name="Text Placeholder 11"/>
          <p:cNvSpPr>
            <a:spLocks noGrp="1"/>
          </p:cNvSpPr>
          <p:nvPr>
            <p:ph type="body" sz="quarter" idx="22"/>
          </p:nvPr>
        </p:nvSpPr>
        <p:spPr>
          <a:xfrm>
            <a:off x="9032431" y="4990707"/>
            <a:ext cx="2598737" cy="1439214"/>
          </a:xfrm>
        </p:spPr>
        <p:txBody>
          <a:bodyPr/>
          <a:lstStyle/>
          <a:p>
            <a:r>
              <a:rPr lang="en-US" dirty="0"/>
              <a:t>Venu panjarla	</a:t>
            </a:r>
          </a:p>
        </p:txBody>
      </p:sp>
      <p:sp>
        <p:nvSpPr>
          <p:cNvPr id="14" name="Text Placeholder 13"/>
          <p:cNvSpPr>
            <a:spLocks noGrp="1"/>
          </p:cNvSpPr>
          <p:nvPr>
            <p:ph type="body" sz="quarter" idx="24"/>
          </p:nvPr>
        </p:nvSpPr>
        <p:spPr>
          <a:xfrm>
            <a:off x="9190063" y="5783509"/>
            <a:ext cx="2283472" cy="365125"/>
          </a:xfrm>
        </p:spPr>
        <p:txBody>
          <a:bodyPr/>
          <a:lstStyle/>
          <a:p>
            <a:r>
              <a:rPr lang="en-US" dirty="0"/>
              <a:t>Open Data Telangana</a:t>
            </a:r>
          </a:p>
        </p:txBody>
      </p:sp>
      <p:pic>
        <p:nvPicPr>
          <p:cNvPr id="24" name="Picture Placeholder 23">
            <a:extLst>
              <a:ext uri="{FF2B5EF4-FFF2-40B4-BE49-F238E27FC236}">
                <a16:creationId xmlns:a16="http://schemas.microsoft.com/office/drawing/2014/main" id="{DDA3A692-A651-0A7E-AB6F-A07F1FF139D4}"/>
              </a:ext>
            </a:extLst>
          </p:cNvPr>
          <p:cNvPicPr>
            <a:picLocks noGrp="1" noChangeAspect="1"/>
          </p:cNvPicPr>
          <p:nvPr>
            <p:ph type="pic" sz="quarter" idx="13"/>
          </p:nvPr>
        </p:nvPicPr>
        <p:blipFill>
          <a:blip r:embed="rId2"/>
          <a:srcRect l="7173" r="7173"/>
          <a:stretch>
            <a:fillRect/>
          </a:stretch>
        </p:blipFill>
        <p:spPr>
          <a:xfrm>
            <a:off x="760746" y="2393811"/>
            <a:ext cx="2596896" cy="2596896"/>
          </a:xfrm>
        </p:spPr>
      </p:pic>
      <p:pic>
        <p:nvPicPr>
          <p:cNvPr id="34" name="Picture Placeholder 33">
            <a:extLst>
              <a:ext uri="{FF2B5EF4-FFF2-40B4-BE49-F238E27FC236}">
                <a16:creationId xmlns:a16="http://schemas.microsoft.com/office/drawing/2014/main" id="{7E4382CD-F65F-958F-3FB5-2F7C263AAABE}"/>
              </a:ext>
            </a:extLst>
          </p:cNvPr>
          <p:cNvPicPr>
            <a:picLocks noGrp="1" noChangeAspect="1"/>
          </p:cNvPicPr>
          <p:nvPr>
            <p:ph type="pic" sz="quarter" idx="20"/>
          </p:nvPr>
        </p:nvPicPr>
        <p:blipFill>
          <a:blip r:embed="rId3"/>
          <a:srcRect t="31" b="31"/>
          <a:stretch>
            <a:fillRect/>
          </a:stretch>
        </p:blipFill>
        <p:spPr>
          <a:xfrm>
            <a:off x="4661515" y="2393215"/>
            <a:ext cx="2596896" cy="2596896"/>
          </a:xfrm>
        </p:spPr>
      </p:pic>
      <p:pic>
        <p:nvPicPr>
          <p:cNvPr id="36" name="Picture Placeholder 35">
            <a:extLst>
              <a:ext uri="{FF2B5EF4-FFF2-40B4-BE49-F238E27FC236}">
                <a16:creationId xmlns:a16="http://schemas.microsoft.com/office/drawing/2014/main" id="{2DAF06D5-B662-8EEA-DBA2-1FC90039CE6E}"/>
              </a:ext>
            </a:extLst>
          </p:cNvPr>
          <p:cNvPicPr>
            <a:picLocks noGrp="1" noChangeAspect="1"/>
          </p:cNvPicPr>
          <p:nvPr>
            <p:ph type="pic" sz="quarter" idx="23"/>
          </p:nvPr>
        </p:nvPicPr>
        <p:blipFill>
          <a:blip r:embed="rId4"/>
          <a:srcRect t="31" b="31"/>
          <a:stretch>
            <a:fillRect/>
          </a:stretch>
        </p:blip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Stake holder</a:t>
            </a:r>
          </a:p>
        </p:txBody>
      </p:sp>
      <p:sp>
        <p:nvSpPr>
          <p:cNvPr id="74" name="Slide Number Placeholder 73"/>
          <p:cNvSpPr>
            <a:spLocks noGrp="1"/>
          </p:cNvSpPr>
          <p:nvPr>
            <p:ph type="sldNum" sz="quarter" idx="12"/>
          </p:nvPr>
        </p:nvSpPr>
        <p:spPr/>
        <p:txBody>
          <a:bodyPr/>
          <a:lstStyle/>
          <a:p>
            <a:fld id="{48F63A3B-78C7-47BE-AE5E-E10140E04643}" type="slidenum">
              <a:rPr lang="en-US" smtClean="0"/>
              <a:t>37</a:t>
            </a:fld>
            <a:endParaRPr lang="en-US" dirty="0"/>
          </a:p>
        </p:txBody>
      </p:sp>
      <p:sp>
        <p:nvSpPr>
          <p:cNvPr id="2" name="Text Placeholder 1"/>
          <p:cNvSpPr>
            <a:spLocks noGrp="1"/>
          </p:cNvSpPr>
          <p:nvPr>
            <p:ph type="body" sz="quarter" idx="14"/>
          </p:nvPr>
        </p:nvSpPr>
        <p:spPr>
          <a:xfrm>
            <a:off x="2434073" y="5066030"/>
            <a:ext cx="2598737" cy="1109662"/>
          </a:xfrm>
        </p:spPr>
        <p:txBody>
          <a:bodyPr/>
          <a:lstStyle/>
          <a:p>
            <a:r>
              <a:rPr lang="en-US" dirty="0"/>
              <a:t>Dhaval patel</a:t>
            </a:r>
          </a:p>
        </p:txBody>
      </p:sp>
      <p:sp>
        <p:nvSpPr>
          <p:cNvPr id="5" name="Text Placeholder 4"/>
          <p:cNvSpPr>
            <a:spLocks noGrp="1"/>
          </p:cNvSpPr>
          <p:nvPr>
            <p:ph type="body" sz="quarter" idx="15"/>
          </p:nvPr>
        </p:nvSpPr>
        <p:spPr>
          <a:xfrm>
            <a:off x="2699942" y="5600351"/>
            <a:ext cx="2066997" cy="498826"/>
          </a:xfrm>
        </p:spPr>
        <p:txBody>
          <a:bodyPr/>
          <a:lstStyle/>
          <a:p>
            <a:r>
              <a:rPr lang="en-US" dirty="0"/>
              <a:t>Founder , Codebasics</a:t>
            </a:r>
          </a:p>
        </p:txBody>
      </p:sp>
      <p:sp>
        <p:nvSpPr>
          <p:cNvPr id="6" name="Text Placeholder 5"/>
          <p:cNvSpPr>
            <a:spLocks noGrp="1"/>
          </p:cNvSpPr>
          <p:nvPr>
            <p:ph type="body" sz="quarter" idx="16"/>
          </p:nvPr>
        </p:nvSpPr>
        <p:spPr>
          <a:xfrm>
            <a:off x="7156016" y="5066030"/>
            <a:ext cx="2598737" cy="1109662"/>
          </a:xfrm>
        </p:spPr>
        <p:txBody>
          <a:bodyPr/>
          <a:lstStyle/>
          <a:p>
            <a:r>
              <a:rPr lang="en-US" dirty="0"/>
              <a:t>Hemanand Vadivel</a:t>
            </a:r>
          </a:p>
        </p:txBody>
      </p:sp>
      <p:sp>
        <p:nvSpPr>
          <p:cNvPr id="8" name="Text Placeholder 7"/>
          <p:cNvSpPr>
            <a:spLocks noGrp="1"/>
          </p:cNvSpPr>
          <p:nvPr>
            <p:ph type="body" sz="quarter" idx="18"/>
          </p:nvPr>
        </p:nvSpPr>
        <p:spPr>
          <a:xfrm>
            <a:off x="7313648" y="5667201"/>
            <a:ext cx="2283472" cy="365125"/>
          </a:xfrm>
        </p:spPr>
        <p:txBody>
          <a:bodyPr/>
          <a:lstStyle/>
          <a:p>
            <a:r>
              <a:rPr lang="en-US" dirty="0"/>
              <a:t>Co-Founder , Codebasics</a:t>
            </a:r>
          </a:p>
        </p:txBody>
      </p:sp>
      <p:pic>
        <p:nvPicPr>
          <p:cNvPr id="10" name="Picture Placeholder 9">
            <a:extLst>
              <a:ext uri="{FF2B5EF4-FFF2-40B4-BE49-F238E27FC236}">
                <a16:creationId xmlns:a16="http://schemas.microsoft.com/office/drawing/2014/main" id="{F96223D5-2B89-2612-73FA-FEB8D888DFE9}"/>
              </a:ext>
            </a:extLst>
          </p:cNvPr>
          <p:cNvPicPr>
            <a:picLocks noGrp="1" noChangeAspect="1"/>
          </p:cNvPicPr>
          <p:nvPr>
            <p:ph type="pic" sz="quarter" idx="13"/>
          </p:nvPr>
        </p:nvPicPr>
        <p:blipFill>
          <a:blip r:embed="rId2"/>
          <a:srcRect l="31" r="31"/>
          <a:stretch>
            <a:fillRect/>
          </a:stretch>
        </p:blipFill>
        <p:spPr>
          <a:xfrm>
            <a:off x="2437247" y="2468880"/>
            <a:ext cx="2595563" cy="2597150"/>
          </a:xfrm>
        </p:spPr>
      </p:pic>
      <p:pic>
        <p:nvPicPr>
          <p:cNvPr id="14" name="Picture Placeholder 13">
            <a:extLst>
              <a:ext uri="{FF2B5EF4-FFF2-40B4-BE49-F238E27FC236}">
                <a16:creationId xmlns:a16="http://schemas.microsoft.com/office/drawing/2014/main" id="{348F2561-7271-D99B-FB50-BDF27F08E70C}"/>
              </a:ext>
            </a:extLst>
          </p:cNvPr>
          <p:cNvPicPr>
            <a:picLocks noGrp="1" noChangeAspect="1"/>
          </p:cNvPicPr>
          <p:nvPr>
            <p:ph type="pic" sz="quarter" idx="17"/>
          </p:nvPr>
        </p:nvPicPr>
        <p:blipFill>
          <a:blip r:embed="rId3"/>
          <a:srcRect l="31" r="31"/>
          <a:stretch>
            <a:fillRect/>
          </a:stretch>
        </p:blipFill>
        <p:spPr>
          <a:xfrm>
            <a:off x="7159192" y="2468880"/>
            <a:ext cx="2595562" cy="2597150"/>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3" name="Subtitle 2"/>
          <p:cNvSpPr>
            <a:spLocks noGrp="1"/>
          </p:cNvSpPr>
          <p:nvPr>
            <p:ph type="subTitle" idx="1"/>
          </p:nvPr>
        </p:nvSpPr>
        <p:spPr>
          <a:xfrm>
            <a:off x="1545590" y="2846705"/>
            <a:ext cx="5805805" cy="2176145"/>
          </a:xfrm>
        </p:spPr>
        <p:txBody>
          <a:bodyPr/>
          <a:lstStyle/>
          <a:p>
            <a:r>
              <a:rPr lang="en-US" dirty="0"/>
              <a:t>Kamutam Litheeshwar</a:t>
            </a:r>
          </a:p>
          <a:p>
            <a:r>
              <a:rPr lang="en-US" dirty="0"/>
              <a:t>litheeshwar.ramesh@gmail.com</a:t>
            </a:r>
          </a:p>
          <a:p>
            <a:r>
              <a:rPr lang="en-US" dirty="0"/>
              <a:t>https://www.linkedin.com/in/kamutam-litheeshwar-7841a523b/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31125" y="2294414"/>
            <a:ext cx="4253619" cy="4787008"/>
          </a:xfrm>
        </p:spPr>
        <p:txBody>
          <a:bodyPr>
            <a:normAutofit/>
          </a:bodyPr>
          <a:lstStyle/>
          <a:p>
            <a:r>
              <a:rPr lang="en-US" sz="1800" dirty="0"/>
              <a:t>Telangana is the 29</a:t>
            </a:r>
            <a:r>
              <a:rPr lang="en-US" sz="1800" baseline="30000" dirty="0"/>
              <a:t>th</a:t>
            </a:r>
            <a:r>
              <a:rPr lang="en-US" sz="1800" dirty="0"/>
              <a:t> state of the india,</a:t>
            </a:r>
            <a:r>
              <a:rPr lang="en-US" sz="1800" b="0" i="0" dirty="0">
                <a:effectLst/>
                <a:latin typeface="Google Sans"/>
              </a:rPr>
              <a:t> formed on the 2nd of June 2014.</a:t>
            </a:r>
            <a:r>
              <a:rPr lang="en-US" sz="1800" dirty="0"/>
              <a:t> It has 33 districts.</a:t>
            </a:r>
            <a:r>
              <a:rPr lang="en-US" sz="1800" b="0" i="0" dirty="0">
                <a:effectLst/>
                <a:latin typeface="Google Sans"/>
              </a:rPr>
              <a:t>Telangana launched its Open Data Policy in September 2016, with a view to bring in transparency, accountability, responsiveness and efficiency in governance, and earned the distinction of only the second State in India to do so. Through the available data </a:t>
            </a:r>
            <a:r>
              <a:rPr lang="en-US" sz="1800" dirty="0">
                <a:latin typeface="Google Sans"/>
              </a:rPr>
              <a:t>from open data </a:t>
            </a:r>
            <a:r>
              <a:rPr lang="en-US" sz="1800" b="0" i="0" dirty="0">
                <a:effectLst/>
                <a:latin typeface="Google Sans"/>
              </a:rPr>
              <a:t> it helps to drag a beautiful insights a which made a part to become the state growth.</a:t>
            </a:r>
            <a:endParaRPr lang="en-US" sz="1800" dirty="0"/>
          </a:p>
          <a:p>
            <a:endParaRPr lang="en-US" dirty="0"/>
          </a:p>
        </p:txBody>
      </p:sp>
      <p:sp>
        <p:nvSpPr>
          <p:cNvPr id="14" name="Footer Placeholder 13"/>
          <p:cNvSpPr>
            <a:spLocks noGrp="1"/>
          </p:cNvSpPr>
          <p:nvPr>
            <p:ph type="ftr" sz="quarter" idx="11"/>
          </p:nvPr>
        </p:nvSpPr>
        <p:spPr>
          <a:xfrm>
            <a:off x="3377489" y="962811"/>
            <a:ext cx="8814511" cy="539331"/>
          </a:xfrm>
        </p:spPr>
        <p:txBody>
          <a:bodyPr/>
          <a:lstStyle/>
          <a:p>
            <a:pPr algn="ctr"/>
            <a:r>
              <a:rPr lang="en-US" sz="2800" b="1" dirty="0"/>
              <a:t>Telangana</a:t>
            </a:r>
          </a:p>
        </p:txBody>
      </p:sp>
      <p:sp>
        <p:nvSpPr>
          <p:cNvPr id="15" name="Slide Number Placeholder 14"/>
          <p:cNvSpPr>
            <a:spLocks noGrp="1"/>
          </p:cNvSpPr>
          <p:nvPr>
            <p:ph type="sldNum" sz="quarter" idx="12"/>
          </p:nvPr>
        </p:nvSpPr>
        <p:spPr/>
        <p:txBody>
          <a:bodyPr/>
          <a:lstStyle/>
          <a:p>
            <a:fld id="{48F63A3B-78C7-47BE-AE5E-E10140E04643}" type="slidenum">
              <a:rPr lang="en-US" smtClean="0"/>
              <a:t>4</a:t>
            </a:fld>
            <a:endParaRPr lang="en-US" dirty="0"/>
          </a:p>
        </p:txBody>
      </p:sp>
      <p:pic>
        <p:nvPicPr>
          <p:cNvPr id="7" name="Picture 6"/>
          <p:cNvPicPr>
            <a:picLocks noChangeAspect="1"/>
          </p:cNvPicPr>
          <p:nvPr/>
        </p:nvPicPr>
        <p:blipFill>
          <a:blip r:embed="rId2"/>
          <a:stretch>
            <a:fillRect/>
          </a:stretch>
        </p:blipFill>
        <p:spPr>
          <a:xfrm>
            <a:off x="7759690" y="1733433"/>
            <a:ext cx="4307024" cy="4156874"/>
          </a:xfrm>
          <a:prstGeom prst="rect">
            <a:avLst/>
          </a:prstGeom>
        </p:spPr>
      </p:pic>
      <p:sp>
        <p:nvSpPr>
          <p:cNvPr id="9" name="TextBox 8">
            <a:extLst>
              <a:ext uri="{FF2B5EF4-FFF2-40B4-BE49-F238E27FC236}">
                <a16:creationId xmlns:a16="http://schemas.microsoft.com/office/drawing/2014/main" id="{6260C0BE-2518-A4AD-1232-62F990A6EF7E}"/>
              </a:ext>
            </a:extLst>
          </p:cNvPr>
          <p:cNvSpPr txBox="1"/>
          <p:nvPr/>
        </p:nvSpPr>
        <p:spPr>
          <a:xfrm>
            <a:off x="3377489" y="337559"/>
            <a:ext cx="8764401" cy="584775"/>
          </a:xfrm>
          <a:prstGeom prst="rect">
            <a:avLst/>
          </a:prstGeom>
          <a:noFill/>
        </p:spPr>
        <p:txBody>
          <a:bodyPr wrap="square" rtlCol="0">
            <a:spAutoFit/>
          </a:bodyPr>
          <a:lstStyle/>
          <a:p>
            <a:pPr algn="ctr"/>
            <a:r>
              <a:rPr lang="en-IN" sz="3200" dirty="0">
                <a:solidFill>
                  <a:schemeClr val="bg1">
                    <a:lumMod val="50000"/>
                  </a:schemeClr>
                </a:solidFill>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690" y="1989439"/>
            <a:ext cx="9027160" cy="4006215"/>
          </a:xfrm>
        </p:spPr>
        <p:txBody>
          <a:bodyPr>
            <a:normAutofit/>
          </a:bodyPr>
          <a:lstStyle/>
          <a:p>
            <a:r>
              <a:rPr lang="en-US" sz="2000" b="1" dirty="0">
                <a:solidFill>
                  <a:schemeClr val="tx1">
                    <a:lumMod val="95000"/>
                    <a:lumOff val="5000"/>
                  </a:schemeClr>
                </a:solidFill>
              </a:rPr>
              <a:t>&gt;&gt; Explore Stamp Registration, Transportation and Ts-Ipass Datasets.</a:t>
            </a:r>
          </a:p>
          <a:p>
            <a:r>
              <a:rPr lang="en-US" sz="2000" b="1" dirty="0">
                <a:solidFill>
                  <a:schemeClr val="tx1">
                    <a:lumMod val="95000"/>
                    <a:lumOff val="5000"/>
                  </a:schemeClr>
                </a:solidFill>
              </a:rPr>
              <a:t>     Understand their attributes, categories and time period.</a:t>
            </a:r>
          </a:p>
          <a:p>
            <a:r>
              <a:rPr lang="en-US" sz="2000" b="1" dirty="0">
                <a:solidFill>
                  <a:schemeClr val="tx1">
                    <a:lumMod val="95000"/>
                    <a:lumOff val="5000"/>
                  </a:schemeClr>
                </a:solidFill>
              </a:rPr>
              <a:t>&gt;&gt; Analyze trends and patterns within each department.</a:t>
            </a:r>
          </a:p>
          <a:p>
            <a:r>
              <a:rPr lang="en-US" sz="2000" b="1" dirty="0">
                <a:solidFill>
                  <a:schemeClr val="tx1">
                    <a:lumMod val="95000"/>
                    <a:lumOff val="5000"/>
                  </a:schemeClr>
                </a:solidFill>
              </a:rPr>
              <a:t>&gt;&gt; Identify growth opportunities and areas needing attention.</a:t>
            </a:r>
          </a:p>
          <a:p>
            <a:r>
              <a:rPr lang="en-US" sz="2000" b="1" dirty="0">
                <a:solidFill>
                  <a:schemeClr val="tx1">
                    <a:lumMod val="95000"/>
                    <a:lumOff val="5000"/>
                  </a:schemeClr>
                </a:solidFill>
              </a:rPr>
              <a:t>&gt;&gt; Find correlation among these departments and report the overall </a:t>
            </a:r>
          </a:p>
          <a:p>
            <a:r>
              <a:rPr lang="en-US" sz="2000" b="1" dirty="0">
                <a:solidFill>
                  <a:schemeClr val="tx1">
                    <a:lumMod val="95000"/>
                    <a:lumOff val="5000"/>
                  </a:schemeClr>
                </a:solidFill>
              </a:rPr>
              <a:t>     growth of the state through insights and relevant visuals such as </a:t>
            </a:r>
          </a:p>
          <a:p>
            <a:r>
              <a:rPr lang="en-US" sz="2000" b="1" dirty="0">
                <a:solidFill>
                  <a:schemeClr val="tx1">
                    <a:lumMod val="95000"/>
                    <a:lumOff val="5000"/>
                  </a:schemeClr>
                </a:solidFill>
              </a:rPr>
              <a:t>     shape maps.</a:t>
            </a:r>
          </a:p>
        </p:txBody>
      </p:sp>
      <p:sp>
        <p:nvSpPr>
          <p:cNvPr id="8" name="TextBox 7">
            <a:extLst>
              <a:ext uri="{FF2B5EF4-FFF2-40B4-BE49-F238E27FC236}">
                <a16:creationId xmlns:a16="http://schemas.microsoft.com/office/drawing/2014/main" id="{65FD146B-805B-14EC-5FA6-5B47DBA0ED1A}"/>
              </a:ext>
            </a:extLst>
          </p:cNvPr>
          <p:cNvSpPr txBox="1"/>
          <p:nvPr/>
        </p:nvSpPr>
        <p:spPr>
          <a:xfrm>
            <a:off x="409517" y="862346"/>
            <a:ext cx="6103480" cy="523220"/>
          </a:xfrm>
          <a:prstGeom prst="rect">
            <a:avLst/>
          </a:prstGeom>
          <a:noFill/>
        </p:spPr>
        <p:txBody>
          <a:bodyPr wrap="square">
            <a:spAutoFit/>
          </a:bodyPr>
          <a:lstStyle/>
          <a:p>
            <a:r>
              <a:rPr lang="en-US" sz="2800" dirty="0">
                <a:solidFill>
                  <a:schemeClr val="bg1">
                    <a:lumMod val="50000"/>
                  </a:schemeClr>
                </a:solidFill>
              </a:rPr>
              <a:t>OBJECTIVES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77000">
              <a:srgbClr val="F8EADF"/>
            </a:gs>
            <a:gs pos="55000">
              <a:schemeClr val="accent1">
                <a:lumMod val="45000"/>
                <a:lumOff val="55000"/>
              </a:schemeClr>
            </a:gs>
            <a:gs pos="17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0B0D7B0C-95B4-8F4D-F4EA-C1D950917F1C}"/>
              </a:ext>
            </a:extLst>
          </p:cNvPr>
          <p:cNvSpPr txBox="1"/>
          <p:nvPr/>
        </p:nvSpPr>
        <p:spPr>
          <a:xfrm>
            <a:off x="1475382" y="934492"/>
            <a:ext cx="6095064" cy="646331"/>
          </a:xfrm>
          <a:prstGeom prst="rect">
            <a:avLst/>
          </a:prstGeom>
          <a:noFill/>
        </p:spPr>
        <p:txBody>
          <a:bodyPr wrap="square">
            <a:spAutoFit/>
          </a:bodyPr>
          <a:lstStyle/>
          <a:p>
            <a:r>
              <a:rPr lang="en-US" sz="3600" dirty="0">
                <a:solidFill>
                  <a:schemeClr val="bg1">
                    <a:lumMod val="50000"/>
                  </a:schemeClr>
                </a:solidFill>
              </a:rPr>
              <a:t>PRIMARY INSIGHTS</a:t>
            </a:r>
          </a:p>
        </p:txBody>
      </p:sp>
      <p:sp>
        <p:nvSpPr>
          <p:cNvPr id="22" name="TextBox 21">
            <a:extLst>
              <a:ext uri="{FF2B5EF4-FFF2-40B4-BE49-F238E27FC236}">
                <a16:creationId xmlns:a16="http://schemas.microsoft.com/office/drawing/2014/main" id="{9896F89C-462E-087C-5D5E-F5852B4A46CB}"/>
              </a:ext>
            </a:extLst>
          </p:cNvPr>
          <p:cNvSpPr txBox="1"/>
          <p:nvPr/>
        </p:nvSpPr>
        <p:spPr>
          <a:xfrm>
            <a:off x="1475382" y="2614174"/>
            <a:ext cx="9604005" cy="2308324"/>
          </a:xfrm>
          <a:prstGeom prst="rect">
            <a:avLst/>
          </a:prstGeom>
          <a:noFill/>
        </p:spPr>
        <p:txBody>
          <a:bodyPr wrap="square" rtlCol="0">
            <a:spAutoFit/>
          </a:bodyPr>
          <a:lstStyle/>
          <a:p>
            <a:r>
              <a:rPr lang="en-IN" sz="3200" dirty="0"/>
              <a:t>Growth Analysis :</a:t>
            </a:r>
          </a:p>
          <a:p>
            <a:endParaRPr lang="en-IN" sz="2800" dirty="0"/>
          </a:p>
          <a:p>
            <a:r>
              <a:rPr lang="en-IN" sz="2800" dirty="0"/>
              <a:t>					</a:t>
            </a:r>
            <a:r>
              <a:rPr lang="en-IN" sz="2800" dirty="0">
                <a:solidFill>
                  <a:srgbClr val="00B0F0"/>
                </a:solidFill>
                <a:sym typeface="Wingdings" panose="05000000000000000000" pitchFamily="2" charset="2"/>
              </a:rPr>
              <a:t></a:t>
            </a:r>
            <a:r>
              <a:rPr lang="en-IN" sz="2800" dirty="0">
                <a:solidFill>
                  <a:srgbClr val="00B0F0"/>
                </a:solidFill>
              </a:rPr>
              <a:t>Stamp registrations.</a:t>
            </a:r>
          </a:p>
          <a:p>
            <a:r>
              <a:rPr lang="en-IN" sz="2800" dirty="0">
                <a:solidFill>
                  <a:srgbClr val="00B0F0"/>
                </a:solidFill>
              </a:rPr>
              <a:t>					</a:t>
            </a:r>
            <a:r>
              <a:rPr lang="en-IN" sz="2800" dirty="0">
                <a:solidFill>
                  <a:srgbClr val="00B0F0"/>
                </a:solidFill>
                <a:sym typeface="Wingdings" panose="05000000000000000000" pitchFamily="2" charset="2"/>
              </a:rPr>
              <a:t></a:t>
            </a:r>
            <a:r>
              <a:rPr lang="en-IN" sz="2800" dirty="0">
                <a:solidFill>
                  <a:srgbClr val="00B0F0"/>
                </a:solidFill>
              </a:rPr>
              <a:t>Transportation</a:t>
            </a:r>
          </a:p>
          <a:p>
            <a:r>
              <a:rPr lang="en-IN" sz="2800" dirty="0">
                <a:solidFill>
                  <a:srgbClr val="00B0F0"/>
                </a:solidFill>
              </a:rPr>
              <a:t>					</a:t>
            </a:r>
            <a:r>
              <a:rPr lang="en-IN" sz="2800" dirty="0">
                <a:solidFill>
                  <a:srgbClr val="00B0F0"/>
                </a:solidFill>
                <a:sym typeface="Wingdings" panose="05000000000000000000" pitchFamily="2" charset="2"/>
              </a:rPr>
              <a:t></a:t>
            </a:r>
            <a:r>
              <a:rPr lang="en-IN" sz="2800" dirty="0">
                <a:solidFill>
                  <a:srgbClr val="00B0F0"/>
                </a:solidFill>
              </a:rPr>
              <a:t>Ts-Ipass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77000">
              <a:srgbClr val="F8EADF"/>
            </a:gs>
            <a:gs pos="55000">
              <a:schemeClr val="accent1">
                <a:lumMod val="45000"/>
                <a:lumOff val="55000"/>
              </a:schemeClr>
            </a:gs>
            <a:gs pos="17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0B0D7B0C-95B4-8F4D-F4EA-C1D950917F1C}"/>
              </a:ext>
            </a:extLst>
          </p:cNvPr>
          <p:cNvSpPr txBox="1"/>
          <p:nvPr/>
        </p:nvSpPr>
        <p:spPr>
          <a:xfrm>
            <a:off x="3048468" y="2782669"/>
            <a:ext cx="6095064" cy="646331"/>
          </a:xfrm>
          <a:prstGeom prst="rect">
            <a:avLst/>
          </a:prstGeom>
          <a:noFill/>
        </p:spPr>
        <p:txBody>
          <a:bodyPr wrap="square">
            <a:spAutoFit/>
          </a:bodyPr>
          <a:lstStyle/>
          <a:p>
            <a:r>
              <a:rPr lang="en-US" sz="3600" dirty="0">
                <a:solidFill>
                  <a:schemeClr val="bg1">
                    <a:lumMod val="50000"/>
                  </a:schemeClr>
                </a:solidFill>
              </a:rPr>
              <a:t>STAMP REGISTARTIONS</a:t>
            </a:r>
          </a:p>
        </p:txBody>
      </p:sp>
    </p:spTree>
    <p:extLst>
      <p:ext uri="{BB962C8B-B14F-4D97-AF65-F5344CB8AC3E}">
        <p14:creationId xmlns:p14="http://schemas.microsoft.com/office/powerpoint/2010/main" val="935264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accent6"/>
                </a:solidFill>
                <a:latin typeface="Arial Black" panose="020B0A04020102020204" pitchFamily="34" charset="0"/>
                <a:cs typeface="Arial Black" panose="020B0A04020102020204" pitchFamily="34" charset="0"/>
              </a:rPr>
              <a:t>QUARTERLY PERFORMANCE</a:t>
            </a:r>
          </a:p>
        </p:txBody>
      </p:sp>
      <p:graphicFrame>
        <p:nvGraphicFramePr>
          <p:cNvPr id="5" name="Content Placeholder 5" descr="Bar chart"/>
          <p:cNvGraphicFramePr>
            <a:graphicFrameLocks noGrp="1"/>
          </p:cNvGraphicFramePr>
          <p:nvPr>
            <p:ph sz="half" idx="2"/>
          </p:nvPr>
        </p:nvGraphicFramePr>
        <p:xfrm>
          <a:off x="3685032" y="2255520"/>
          <a:ext cx="3741928" cy="4306380"/>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p:cNvSpPr>
            <a:spLocks noGrp="1"/>
          </p:cNvSpPr>
          <p:nvPr>
            <p:ph type="ftr" sz="quarter" idx="11"/>
          </p:nvPr>
        </p:nvSpPr>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smtClean="0"/>
              <a:t>8</a:t>
            </a:fld>
            <a:endParaRPr lang="en-US" dirty="0"/>
          </a:p>
        </p:txBody>
      </p:sp>
      <p:pic>
        <p:nvPicPr>
          <p:cNvPr id="3" name="Content Placeholder 2" descr="i15"/>
          <p:cNvPicPr>
            <a:picLocks noGrp="1" noChangeAspect="1"/>
          </p:cNvPicPr>
          <p:nvPr>
            <p:ph sz="quarter" idx="4"/>
          </p:nvPr>
        </p:nvPicPr>
        <p:blipFill>
          <a:blip r:embed="rId3"/>
          <a:stretch>
            <a:fillRect/>
          </a:stretch>
        </p:blipFill>
        <p:spPr>
          <a:xfrm>
            <a:off x="0" y="0"/>
            <a:ext cx="12153900" cy="68586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69000">
              <a:srgbClr val="CDBE8A"/>
            </a:gs>
            <a:gs pos="0">
              <a:schemeClr val="accent5">
                <a:lumMod val="0"/>
                <a:lumOff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729276" y="325247"/>
            <a:ext cx="10552062" cy="1026719"/>
          </a:xfrm>
        </p:spPr>
        <p:txBody>
          <a:bodyPr/>
          <a:lstStyle/>
          <a:p>
            <a:pPr marL="342900" indent="-342900">
              <a:buFont typeface="+mj-lt"/>
              <a:buAutoNum type="arabicPeriod"/>
            </a:pPr>
            <a:r>
              <a:rPr lang="en-IN" sz="1800" u="none" strike="noStrike" kern="100" dirty="0">
                <a:solidFill>
                  <a:schemeClr val="tx1"/>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How does the revenue generated from document registration vary across districts in Telangana? List down the top 5 districts that showed the highest document registration revenue growth between FY 2019 and 2022. </a:t>
            </a:r>
          </a:p>
          <a:p>
            <a:endParaRPr lang="en-US" dirty="0"/>
          </a:p>
        </p:txBody>
      </p:sp>
      <p:pic>
        <p:nvPicPr>
          <p:cNvPr id="12" name="Content Placeholder 11" descr="i1"/>
          <p:cNvPicPr>
            <a:picLocks noGrp="1" noChangeAspect="1"/>
          </p:cNvPicPr>
          <p:nvPr>
            <p:ph sz="half" idx="2"/>
          </p:nvPr>
        </p:nvPicPr>
        <p:blipFill rotWithShape="1">
          <a:blip r:embed="rId2"/>
          <a:srcRect l="2987" t="2654" r="4853" b="2576"/>
          <a:stretch/>
        </p:blipFill>
        <p:spPr>
          <a:xfrm>
            <a:off x="1986885" y="1351967"/>
            <a:ext cx="2844176" cy="24683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Content Placeholder 14" descr="i2"/>
          <p:cNvPicPr>
            <a:picLocks noGrp="1" noChangeAspect="1"/>
          </p:cNvPicPr>
          <p:nvPr>
            <p:ph sz="quarter" idx="4"/>
          </p:nvPr>
        </p:nvPicPr>
        <p:blipFill rotWithShape="1">
          <a:blip r:embed="rId3"/>
          <a:srcRect l="5410" t="4323" r="5215" b="5858"/>
          <a:stretch/>
        </p:blipFill>
        <p:spPr>
          <a:xfrm>
            <a:off x="6005307" y="1340747"/>
            <a:ext cx="3895624" cy="24683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Text Box 15"/>
          <p:cNvSpPr txBox="1"/>
          <p:nvPr/>
        </p:nvSpPr>
        <p:spPr>
          <a:xfrm>
            <a:off x="991068" y="3971750"/>
            <a:ext cx="9706851" cy="2561003"/>
          </a:xfrm>
          <a:prstGeom prst="rect">
            <a:avLst/>
          </a:prstGeom>
          <a:noFill/>
          <a:ln>
            <a:noFill/>
          </a:ln>
          <a:effectLst>
            <a:outerShdw blurRad="76200" dir="13500000" sy="23000" kx="1200000" algn="br" rotWithShape="0">
              <a:prstClr val="black">
                <a:alpha val="20000"/>
              </a:prstClr>
            </a:outerShdw>
          </a:effectLst>
        </p:spPr>
        <p:txBody>
          <a:bodyPr wrap="square" rtlCol="0">
            <a:noAutofit/>
          </a:bodyPr>
          <a:lstStyle/>
          <a:p>
            <a:pPr marL="285750" indent="-285750">
              <a:buFont typeface="Courier New" panose="02070309020205020404" pitchFamily="49" charset="0"/>
              <a:buChar char="o"/>
            </a:pPr>
            <a:r>
              <a:rPr lang="en-US" sz="2000" dirty="0">
                <a:solidFill>
                  <a:schemeClr val="accent6">
                    <a:lumMod val="75000"/>
                  </a:schemeClr>
                </a:solidFill>
              </a:rPr>
              <a:t>As we observe the above two visuals the highest document registrations is from the district of rangareddy with approximetly 108 millions</a:t>
            </a:r>
          </a:p>
          <a:p>
            <a:pPr marL="285750" indent="-285750">
              <a:buFont typeface="Courier New" panose="02070309020205020404" pitchFamily="49" charset="0"/>
              <a:buChar char="o"/>
            </a:pPr>
            <a:endParaRPr lang="en-US" sz="2000" dirty="0">
              <a:solidFill>
                <a:schemeClr val="accent6">
                  <a:lumMod val="75000"/>
                </a:schemeClr>
              </a:solidFill>
            </a:endParaRPr>
          </a:p>
          <a:p>
            <a:pPr marL="285750" indent="-285750">
              <a:buFont typeface="Courier New" panose="02070309020205020404" pitchFamily="49" charset="0"/>
              <a:buChar char="o"/>
            </a:pPr>
            <a:r>
              <a:rPr lang="en-US" sz="2000" dirty="0">
                <a:solidFill>
                  <a:schemeClr val="accent6">
                    <a:lumMod val="75000"/>
                  </a:schemeClr>
                </a:solidFill>
              </a:rPr>
              <a:t>There was no revenue generated from the district “Jayashankar Bhupalpally”</a:t>
            </a:r>
          </a:p>
          <a:p>
            <a:pPr marL="285750" indent="-285750">
              <a:buFont typeface="Courier New" panose="02070309020205020404" pitchFamily="49" charset="0"/>
              <a:buChar char="o"/>
            </a:pPr>
            <a:endParaRPr lang="en-US" sz="2000" dirty="0">
              <a:solidFill>
                <a:schemeClr val="accent6">
                  <a:lumMod val="75000"/>
                </a:schemeClr>
              </a:solidFill>
            </a:endParaRPr>
          </a:p>
          <a:p>
            <a:pPr marL="285750" indent="-285750">
              <a:buFont typeface="Courier New" panose="02070309020205020404" pitchFamily="49" charset="0"/>
              <a:buChar char="o"/>
            </a:pPr>
            <a:r>
              <a:rPr lang="en-US" sz="2000" dirty="0">
                <a:solidFill>
                  <a:schemeClr val="accent6">
                    <a:lumMod val="75000"/>
                  </a:schemeClr>
                </a:solidFill>
              </a:rPr>
              <a:t>Rangareddy,Medhchal,Hyderabad,Sangareddy,Hanumakonda are the top districts that generates revenue more than 3billions b/w 2019 – 2022.</a:t>
            </a:r>
          </a:p>
        </p:txBody>
      </p:sp>
    </p:spTree>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A2982D6-A655-4F26-86D7-B5C32A625EAF}">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s>
</ds:datastoreItem>
</file>

<file path=customXml/itemProps2.xml><?xml version="1.0" encoding="utf-8"?>
<ds:datastoreItem xmlns:ds="http://schemas.openxmlformats.org/officeDocument/2006/customXml" ds:itemID="{A1D2ED2F-BDEE-47B8-82AA-B088E838B0E6}">
  <ds:schemaRefs>
    <ds:schemaRef ds:uri="http://schemas.microsoft.com/sharepoint/v3/contenttype/forms"/>
  </ds:schemaRefs>
</ds:datastoreItem>
</file>

<file path=customXml/itemProps3.xml><?xml version="1.0" encoding="utf-8"?>
<ds:datastoreItem xmlns:ds="http://schemas.openxmlformats.org/officeDocument/2006/customXml" ds:itemID="{FD7EB4D8-2DC8-4900-B296-3F8E8CD9E6AE}">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{5FA6FE38-BCDE-48C5-AFE9-126F1318763A}tf78438558_win32</Template>
  <TotalTime>741</TotalTime>
  <Words>1840</Words>
  <Application>Microsoft Office PowerPoint</Application>
  <PresentationFormat>Widescreen</PresentationFormat>
  <Paragraphs>150</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Telangana growth analysis codebasics resume project challenge #7</vt:lpstr>
      <vt:lpstr>PowerPoint Presentation</vt:lpstr>
      <vt:lpstr>PowerPoint Presentation</vt:lpstr>
      <vt:lpstr>PowerPoint Presentation</vt:lpstr>
      <vt:lpstr>PowerPoint Presentation</vt:lpstr>
      <vt:lpstr>PowerPoint Presentation</vt:lpstr>
      <vt:lpstr>PowerPoint Presentation</vt:lpstr>
      <vt:lpstr>QUARTERLY PERFORMANCE</vt:lpstr>
      <vt:lpstr>PowerPoint Presentation</vt:lpstr>
      <vt:lpstr>PowerPoint Presentation</vt:lpstr>
      <vt:lpstr>PowerPoint Presentation</vt:lpstr>
      <vt:lpstr>PowerPoint Presentation</vt:lpstr>
      <vt:lpstr>PowerPoint Presentation</vt:lpstr>
      <vt:lpstr>QUARTERLY PERFORMANCE</vt:lpstr>
      <vt:lpstr>PowerPoint Presentation</vt:lpstr>
      <vt:lpstr>PowerPoint Presentation</vt:lpstr>
      <vt:lpstr>PowerPoint Presentation</vt:lpstr>
      <vt:lpstr>PowerPoint Presentation</vt:lpstr>
      <vt:lpstr>PowerPoint Presentation</vt:lpstr>
      <vt:lpstr>QUARTERLY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Stake holder</vt:lpstr>
      <vt:lpstr>Stake holder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Telangana growth analysis codebasics resume project challenge #7</dc:title>
  <dc:creator>Chauhan Anil</dc:creator>
  <cp:lastModifiedBy>litheeshwar.ramesh@gmail.com</cp:lastModifiedBy>
  <cp:revision>5</cp:revision>
  <dcterms:created xsi:type="dcterms:W3CDTF">2023-09-16T02:22:00Z</dcterms:created>
  <dcterms:modified xsi:type="dcterms:W3CDTF">2023-09-29T11:18:17Z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CF051892340A4F04941E7265085C9EAB_13</vt:lpwstr>
  </property>
  <property fmtid="{D5CDD505-2E9C-101B-9397-08002B2CF9AE}" pid="4" name="KSOProductBuildVer">
    <vt:lpwstr>1033-12.2.0.13201</vt:lpwstr>
  </property>
</Properties>
</file>